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package/2006/relationships/metadata/thumbnail" Target="docProps/thumbnail.jpeg"/><Relationship Id="rId5" Type="http://schemas.openxmlformats.org/officeDocument/2006/relationships/custom-properties" Target="docProps/custom.xml"/><Relationship Id="rId4" Type="http://schemas.openxmlformats.org/officeDocument/2006/relationships/officeDocument" Target="ppt/presentation.xml"/></Relationships>
</file>

<file path=ppt/presentation.xml><?xml version="1.0" encoding="utf-8"?>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Lst>
  <p:sldSz cx="12192000" cy="6858000"/>
  <p:notesSz cx="6858000" cy="9144000"/>
  <p:custShowLst/>
  <p:defaultTextStyle>
    <a:defPPr>
      <a:defRPr lang="en-US"/>
    </a:defPPr>
    <a:lvl1pPr algn="l" marL="0" defTabSz="914400" rtl="false">
      <a:defRPr sz="1800" kern="1200">
        <a:solidFill>
          <a:schemeClr val="tx1"/>
        </a:solidFill>
        <a:latin typeface="+mn-lt"/>
        <a:ea typeface="+mn-ea"/>
        <a:cs typeface="+mn-cs"/>
      </a:defRPr>
    </a:lvl1pPr>
    <a:lvl2pPr algn="l" marL="457200" defTabSz="914400" rtl="false">
      <a:defRPr sz="1800" kern="1200">
        <a:solidFill>
          <a:schemeClr val="tx1"/>
        </a:solidFill>
        <a:latin typeface="+mn-lt"/>
        <a:ea typeface="+mn-ea"/>
        <a:cs typeface="+mn-cs"/>
      </a:defRPr>
    </a:lvl2pPr>
    <a:lvl3pPr algn="l" marL="914400" defTabSz="914400" rtl="false">
      <a:defRPr sz="1800" kern="1200">
        <a:solidFill>
          <a:schemeClr val="tx1"/>
        </a:solidFill>
        <a:latin typeface="+mn-lt"/>
        <a:ea typeface="+mn-ea"/>
        <a:cs typeface="+mn-cs"/>
      </a:defRPr>
    </a:lvl3pPr>
    <a:lvl4pPr algn="l" marL="1371600" defTabSz="914400" rtl="false">
      <a:defRPr sz="1800" kern="1200">
        <a:solidFill>
          <a:schemeClr val="tx1"/>
        </a:solidFill>
        <a:latin typeface="+mn-lt"/>
        <a:ea typeface="+mn-ea"/>
        <a:cs typeface="+mn-cs"/>
      </a:defRPr>
    </a:lvl4pPr>
    <a:lvl5pPr algn="l" marL="1828800" defTabSz="914400" rtl="false">
      <a:defRPr sz="1800" kern="1200">
        <a:solidFill>
          <a:schemeClr val="tx1"/>
        </a:solidFill>
        <a:latin typeface="+mn-lt"/>
        <a:ea typeface="+mn-ea"/>
        <a:cs typeface="+mn-cs"/>
      </a:defRPr>
    </a:lvl5pPr>
    <a:lvl6pPr algn="l" marL="2286000" defTabSz="914400" rtl="false">
      <a:defRPr sz="1800" kern="1200">
        <a:solidFill>
          <a:schemeClr val="tx1"/>
        </a:solidFill>
        <a:latin typeface="+mn-lt"/>
        <a:ea typeface="+mn-ea"/>
        <a:cs typeface="+mn-cs"/>
      </a:defRPr>
    </a:lvl6pPr>
    <a:lvl7pPr algn="l" marL="2743200" defTabSz="914400" rtl="false">
      <a:defRPr sz="1800" kern="1200">
        <a:solidFill>
          <a:schemeClr val="tx1"/>
        </a:solidFill>
        <a:latin typeface="+mn-lt"/>
        <a:ea typeface="+mn-ea"/>
        <a:cs typeface="+mn-cs"/>
      </a:defRPr>
    </a:lvl7pPr>
    <a:lvl8pPr algn="l" marL="3200400" defTabSz="914400" rtl="false">
      <a:defRPr sz="1800" kern="1200">
        <a:solidFill>
          <a:schemeClr val="tx1"/>
        </a:solidFill>
        <a:latin typeface="+mn-lt"/>
        <a:ea typeface="+mn-ea"/>
        <a:cs typeface="+mn-cs"/>
      </a:defRPr>
    </a:lvl8pPr>
    <a:lvl9pPr algn="l" marL="3657600" defTabSz="914400" rtl="false">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a="http://schemas.openxmlformats.org/drawingml/2006/main" xmlns:p="http://schemas.openxmlformats.org/presentationml/2006/main">
  <p:showPr loop="false" showAnimation="true" showNarration="true" useTimings="false">
    <p:present/>
    <p:sldAll/>
    <p:penClr>
      <a:prstClr val="red"/>
    </p:penClr>
  </p:showPr>
</p:presentationPr>
</file>

<file path=ppt/viewProps.xml><?xml version="1.0" encoding="utf-8"?>
<p:viewPr xmlns:r="http://schemas.openxmlformats.org/officeDocument/2006/relationships" xmlns:a="http://schemas.openxmlformats.org/drawingml/2006/main" xmlns:p="http://schemas.openxmlformats.org/presentationml/2006/main">
  <p:normalViewPr horzBarState="maximized">
    <p:restoredLeft sz="15039" autoAdjust="0"/>
    <p:restoredTop sz="95133" autoAdjust="0"/>
  </p:normalViewPr>
  <p:slideViewPr>
    <p:cSldViewPr snapToGrid="0">
      <p:cViewPr varScale="true">
        <p:scale>
          <a:sx n="68" d="100"/>
          <a:sy n="68" d="100"/>
        </p:scale>
        <p:origin x="1086" y="66"/>
      </p:cViewPr>
      <p:guideLst/>
    </p:cSldViewPr>
  </p:slideViewPr>
  <p:outlineViewPr>
    <p:cViewPr varScale="false">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true">
        <p:scale>
          <a:sx n="62" d="100"/>
          <a:sy n="62" d="100"/>
        </p:scale>
        <p:origin x="390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ustomXml" Target="../customXml/item3.xml"/><Relationship Id="rId2" Type="http://schemas.openxmlformats.org/officeDocument/2006/relationships/slideMaster" Target="slideMasters/slideMaster1.xml"/><Relationship Id="rId16" Type="http://schemas.openxmlformats.org/officeDocument/2006/relationships/customXml" Target="../customXml/item2.xml"/><Relationship Id="rId1" Type="http://schemas.openxmlformats.org/officeDocument/2006/relationships/theme" Target="theme/theme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customXml" Target="../customXml/item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r="http://schemas.openxmlformats.org/officeDocument/2006/relationships" xmlns:a="http://schemas.openxmlformats.org/drawingml/2006/main"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true"/>
          </p:cNvSpPr>
          <p:nvPr>
            <p:ph type="hdr" sz="quarter"/>
          </p:nvPr>
        </p:nvSpPr>
        <p:spPr>
          <a:xfrm>
            <a:off x="0" y="0"/>
            <a:ext cx="2971800" cy="458788"/>
          </a:xfrm>
          <a:prstGeom prst="rect">
            <a:avLst/>
          </a:prstGeom>
        </p:spPr>
        <p:txBody>
          <a:bodyPr vert="horz" lIns="91440" tIns="45720" rIns="91440" bIns="45720" rtlCol="false"/>
          <a:lstStyle>
            <a:lvl1pPr algn="l">
              <a:defRPr sz="1200"/>
            </a:lvl1pPr>
          </a:lstStyle>
          <a:p>
            <a:r>
              <a:rPr lang="en-US"/>
              <a:t>this is the header for </a:t>
            </a:r>
          </a:p>
        </p:txBody>
      </p:sp>
      <p:sp>
        <p:nvSpPr>
          <p:cNvPr id="3" name="Date Placeholder 2"/>
          <p:cNvSpPr>
            <a:spLocks noGrp="true"/>
          </p:cNvSpPr>
          <p:nvPr>
            <p:ph type="dt" idx="1"/>
          </p:nvPr>
        </p:nvSpPr>
        <p:spPr>
          <a:xfrm>
            <a:off x="3884613" y="0"/>
            <a:ext cx="2971800" cy="458788"/>
          </a:xfrm>
          <a:prstGeom prst="rect">
            <a:avLst/>
          </a:prstGeom>
        </p:spPr>
        <p:txBody>
          <a:bodyPr vert="horz" lIns="91440" tIns="45720" rIns="91440" bIns="45720" rtlCol="false"/>
          <a:lstStyle>
            <a:lvl1pPr algn="r">
              <a:defRPr sz="1200"/>
            </a:lvl1pPr>
          </a:lstStyle>
          <a:p>
            <a:fld id="{3168C5CB-1618-4A69-A01D-96CA8435D566}" type="datetimeFigureOut">
              <a:rPr lang="en-US" smtClean="false"/>
              <a:t>8/23/2023</a:t>
            </a:fld>
            <a:endParaRPr lang="en-US"/>
          </a:p>
        </p:txBody>
      </p:sp>
      <p:sp>
        <p:nvSpPr>
          <p:cNvPr id="4" name="Slide Image Placeholder 3"/>
          <p:cNvSpPr>
            <a:spLocks noGrp="true" noRot="true" noChangeAspect="true"/>
          </p:cNvSpPr>
          <p:nvPr>
            <p:ph type="sldImg" idx="2"/>
          </p:nvPr>
        </p:nvSpPr>
        <p:spPr>
          <a:xfrm>
            <a:off x="685800" y="1143000"/>
            <a:ext cx="5486400" cy="3086100"/>
          </a:xfrm>
          <a:prstGeom prst="rect">
            <a:avLst/>
          </a:prstGeom>
          <a:noFill/>
          <a:ln w="12700">
            <a:solidFill>
              <a:prstClr val="black"/>
            </a:solidFill>
          </a:ln>
        </p:spPr>
        <p:txBody>
          <a:bodyPr anchor="ctr" vert="horz" lIns="91440" tIns="45720" rIns="91440" bIns="45720" rtlCol="false"/>
          <a:lstStyle/>
          <a:p>
            <a:endParaRPr lang="en-US"/>
          </a:p>
        </p:txBody>
      </p:sp>
      <p:sp>
        <p:nvSpPr>
          <p:cNvPr id="5" name="Notes Placeholder 4"/>
          <p:cNvSpPr>
            <a:spLocks noGrp="true"/>
          </p:cNvSpPr>
          <p:nvPr>
            <p:ph type="body" sz="quarter" idx="3"/>
          </p:nvPr>
        </p:nvSpPr>
        <p:spPr>
          <a:xfrm>
            <a:off x="685800" y="4400550"/>
            <a:ext cx="5486400" cy="3600450"/>
          </a:xfrm>
          <a:prstGeom prst="rect">
            <a:avLst/>
          </a:prstGeom>
        </p:spPr>
        <p:txBody>
          <a:bodyPr vert="horz" lIns="91440" tIns="45720" rIns="91440" bIns="45720" rtlCol="fals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true"/>
          </p:cNvSpPr>
          <p:nvPr>
            <p:ph type="ftr" sz="quarter" idx="4"/>
          </p:nvPr>
        </p:nvSpPr>
        <p:spPr>
          <a:xfrm>
            <a:off x="0" y="8685213"/>
            <a:ext cx="2971800" cy="458787"/>
          </a:xfrm>
          <a:prstGeom prst="rect">
            <a:avLst/>
          </a:prstGeom>
        </p:spPr>
        <p:txBody>
          <a:bodyPr anchor="b" vert="horz" lIns="91440" tIns="45720" rIns="91440" bIns="45720" rtlCol="false"/>
          <a:lstStyle>
            <a:lvl1pPr algn="l">
              <a:defRPr sz="1200"/>
            </a:lvl1pPr>
          </a:lstStyle>
          <a:p>
            <a:endParaRPr lang="en-US"/>
          </a:p>
        </p:txBody>
      </p:sp>
      <p:sp>
        <p:nvSpPr>
          <p:cNvPr id="7" name="Slide Number Placeholder 6"/>
          <p:cNvSpPr>
            <a:spLocks noGrp="true"/>
          </p:cNvSpPr>
          <p:nvPr>
            <p:ph type="sldNum" sz="quarter" idx="5"/>
          </p:nvPr>
        </p:nvSpPr>
        <p:spPr>
          <a:xfrm>
            <a:off x="3884613" y="8685213"/>
            <a:ext cx="2971800" cy="458787"/>
          </a:xfrm>
          <a:prstGeom prst="rect">
            <a:avLst/>
          </a:prstGeom>
        </p:spPr>
        <p:txBody>
          <a:bodyPr anchor="b" vert="horz" lIns="91440" tIns="45720" rIns="91440" bIns="45720" rtlCol="false"/>
          <a:lstStyle>
            <a:lvl1pPr algn="r">
              <a:defRPr sz="1200"/>
            </a:lvl1pPr>
          </a:lstStyle>
          <a:p>
            <a:fld id="{F55EF89B-4079-40C5-8AD6-73D3DCD1C630}" type="slidenum">
              <a:rPr lang="en-US" smtClean="false"/>
              <a:t>‹#›</a:t>
            </a:fld>
            <a:endParaRPr lang="en-US"/>
          </a:p>
        </p:txBody>
      </p:sp>
    </p:spTree>
  </p:cSld>
  <p:clrMap bg1="lt1" tx1="dk1" bg2="lt2" tx2="dk2" accent1="accent1" accent2="accent2" accent3="accent3" accent4="accent4" accent5="accent5" accent6="accent6" hlink="hlink" folHlink="folHlink"/>
  <p:hf dt="false" ftr="false" sldNum="false" hdr="false"/>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notesMaster" Target="../notesMasters/notesMaster1.xml" /></Relationships>
</file>

<file path=ppt/notesSlides/notesSlide1.xml><?xml version="1.0" encoding="utf-8"?>
<p:notes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true" noRot="true" noChangeAspect="true"/>
          </p:cNvSpPr>
          <p:nvPr>
            <p:ph type="sldImg" idx="2"/>
          </p:nvPr>
        </p:nvSpPr>
        <p:spPr/>
      </p:sp>
      <p:sp>
        <p:nvSpPr>
          <p:cNvPr id="3" name="Notes Placeholder 2"/>
          <p:cNvSpPr>
            <a:spLocks noGrp="true"/>
          </p:cNvSpPr>
          <p:nvPr>
            <p:ph type="body" sz="quarter" idx="3"/>
          </p:nvPr>
        </p:nvSpPr>
        <p:spPr/>
        <p:txBody>
          <a:bodyPr/>
          <a:p>
            <a:endParaRPr lang="en-US"/>
          </a:p>
          <a:p>
            <a:pPr algn="ctr">
              <a:buAutoNum type="arabicPeriod"/>
            </a:pPr>
            <a:r>
              <a:t>Rising costs have slashed profit margins for beer manufacturers. Climbing excise taxes, increased costs for key inputs like coarse grains and rising competition due to increased industry participation have led to expenses outpacing selling prices, squeezing profit margins.</a:t>
            </a:r>
          </a:p>
          <a:p>
            <a:pPr algn="ctr">
              <a:buAutoNum type="arabicPeriod"/>
            </a:pPr>
            <a:r>
              <a:t>Asahi and Lion's market dominance through acquisitions makes it challenging for smaller breweries to compete. Controlling around half of the market, their scale and resources overshadow small independent brewers struggling with rising costs and limited market reach.</a:t>
            </a:r>
          </a:p>
          <a:p>
            <a:pPr algn="ctr">
              <a:buAutoNum type="arabicPeriod"/>
            </a:pPr>
            <a:r>
              <a:t>Declining per capita beer consumption is threatening manufacturers' performance. Health consciousness and rising beer prices are causing Australians to drink less beer, forcing breweries to innovate and adapt to maintain revenue and attract customers.</a:t>
            </a:r>
          </a:p>
        </p:txBody>
      </p:sp>
      <p:sp>
        <p:nvSpPr>
          <p:cNvPr id="4" name="Slide Number Placeholder 3"/>
          <p:cNvSpPr>
            <a:spLocks noGrp="true"/>
          </p:cNvSpPr>
          <p:nvPr>
            <p:ph type="sldNum" sz="quarter" idx="5"/>
          </p:nvPr>
        </p:nvSpPr>
        <p:spPr/>
        <p:txBody>
          <a:bodyPr/>
          <a:p>
            <a:fld id="{AE996298-0EC5-4578-85BB-909AFB48B72A}" type="slidenum">
              <a:rPr lang="en-US" smtClean="false"/>
              <a:t>‹#›</a:t>
            </a:fld>
            <a:endParaRPr lang="en-US"/>
          </a:p>
        </p:txBody>
      </p:sp>
    </p:spTree>
  </p:cSld>
  <p:clrMapOvr>
    <a:masterClrMapping/>
  </p:clrMapOvr>
</p:notes>
</file>

<file path=ppt/notesSlides/notesSlide2.xml><?xml version="1.0" encoding="utf-8"?>
<p:notes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true" noRot="true" noChangeAspect="true"/>
          </p:cNvSpPr>
          <p:nvPr>
            <p:ph type="sldImg" idx="2"/>
          </p:nvPr>
        </p:nvSpPr>
        <p:spPr/>
      </p:sp>
      <p:sp>
        <p:nvSpPr>
          <p:cNvPr id="3" name="Notes Placeholder 2"/>
          <p:cNvSpPr>
            <a:spLocks noGrp="true"/>
          </p:cNvSpPr>
          <p:nvPr>
            <p:ph type="body" sz="quarter" idx="3"/>
          </p:nvPr>
        </p:nvSpPr>
        <p:spPr/>
        <p:txBody>
          <a:bodyPr/>
          <a:p>
            <a:endParaRPr lang="en-US"/>
          </a:p>
          <a:p>
            <a:pPr algn="ctr">
              <a:buAutoNum type="arabicPeriod"/>
            </a:pPr>
            <a:r>
              <a:t>Craft beer sales are outpacing other segments. Consumers are increasingly favouring craft beers for their perceived quality and trendiness, boosting craft beer's revenue share over the past five years.</a:t>
            </a:r>
          </a:p>
          <a:p>
            <a:pPr algn="ctr">
              <a:buAutoNum type="arabicPeriod"/>
            </a:pPr>
            <a:r>
              <a:t>Mid-strength beer is gaining popularity as people drink less alcohol. With declining per capita alcohol consumption, consumers are shifting from full-strength to mid-strength beers, doubling this segment's share of total beer sold since 2000.</a:t>
            </a:r>
          </a:p>
          <a:p>
            <a:pPr algn="ctr">
              <a:buAutoNum type="arabicPeriod"/>
            </a:pPr>
            <a:r>
              <a:t>Light beer's appeal is declining as consumers opt for non-alcoholic options. Light beers' revenue share has nearly halved over the past five years as consumers favour zero-alcohol beers, which are not part of the industry, over light beers.</a:t>
            </a:r>
          </a:p>
          <a:p>
            <a:pPr algn="ctr">
              <a:buAutoNum type="arabicPeriod"/>
            </a:pPr>
            <a:r>
              <a:t>Liquor retailers are increasingly bypassing wholesalers to purchase directly from manufacturers. Major retailers like Coles and Woolworths are also developing private-label beer brands, reducing reliance on wholesalers and challenging their market position.</a:t>
            </a:r>
          </a:p>
        </p:txBody>
      </p:sp>
      <p:sp>
        <p:nvSpPr>
          <p:cNvPr id="4" name="Slide Number Placeholder 3"/>
          <p:cNvSpPr>
            <a:spLocks noGrp="true"/>
          </p:cNvSpPr>
          <p:nvPr>
            <p:ph type="sldNum" sz="quarter" idx="5"/>
          </p:nvPr>
        </p:nvSpPr>
        <p:spPr/>
        <p:txBody>
          <a:bodyPr/>
          <a:p>
            <a:fld id="{3D5AE272-B22C-4C5A-A20D-EAEEA108EDB2}" type="slidenum">
              <a:rPr lang="en-US" smtClean="false"/>
              <a:t>‹#›</a:t>
            </a:fld>
            <a:endParaRPr lang="en-US"/>
          </a:p>
        </p:txBody>
      </p:sp>
    </p:spTree>
  </p:cSld>
  <p:clrMapOvr>
    <a:masterClrMapping/>
  </p:clrMapOvr>
</p:notes>
</file>

<file path=ppt/notesSlides/notesSlide3.xml><?xml version="1.0" encoding="utf-8"?>
<p:notes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true" noRot="true" noChangeAspect="true"/>
          </p:cNvSpPr>
          <p:nvPr>
            <p:ph type="sldImg" idx="2"/>
          </p:nvPr>
        </p:nvSpPr>
        <p:spPr/>
      </p:sp>
      <p:sp>
        <p:nvSpPr>
          <p:cNvPr id="3" name="Notes Placeholder 2"/>
          <p:cNvSpPr>
            <a:spLocks noGrp="true"/>
          </p:cNvSpPr>
          <p:nvPr>
            <p:ph type="body" sz="quarter" idx="3"/>
          </p:nvPr>
        </p:nvSpPr>
        <p:spPr/>
        <p:txBody>
          <a:bodyPr/>
          <a:p>
            <a:endParaRPr lang="en-US"/>
          </a:p>
          <a:p>
            <a:pPr algn="ctr"/>
            <a:r>
              <a:t>Companies: Asahi Holdings, Lion, Coopers Brewery, Good Drinks Australia, Coca-Cola Europacific Partners Holdings (Australia)</a:t>
            </a:r>
            <a:br/>
            <a:br/>
            <a:r>
              <a:t>Barring the heavyweights, the Beer Manufacturing industry is fragmented. However, craft beer’s increasing popularity has encouraged new players to enter the industry.</a:t>
            </a:r>
          </a:p>
          <a:p>
            <a:pPr algn="ctr"/>
            <a:r>
              <a:t>Companies: Asahi Holdings, Lion, Coopers Brewery, Good Drinks Australia, Coca-Cola Europacific Partners Holdings (Australia)</a:t>
            </a:r>
            <a:br/>
            <a:br/>
            <a:r>
              <a:t>Asahi is focused on premiumisation and its craft brands to offset declining sales volumes with higher margin products. Asahi has begun focusing more on RTDs, introducing Hard Rated in 2023.</a:t>
            </a:r>
          </a:p>
          <a:p>
            <a:pPr algn="ctr"/>
            <a:r>
              <a:t>Companies: Asahi Holdings, Lion, Coopers Brewery, Good Drinks Australia, Coca-Cola Europacific Partners Holdings (Australia)</a:t>
            </a:r>
            <a:br/>
            <a:br/>
            <a:r>
              <a:t>Facing reduced consumption of classic brands like XXXX Gold, Lion acquired Fermentum Pty Ltd in 2021. The firm is the parent company of Stone &amp; Wood, and epitomises Lion’s shift in focus towards capitalising on craft beers’ growing popularity.</a:t>
            </a:r>
          </a:p>
        </p:txBody>
      </p:sp>
      <p:sp>
        <p:nvSpPr>
          <p:cNvPr id="4" name="Slide Number Placeholder 3"/>
          <p:cNvSpPr>
            <a:spLocks noGrp="true"/>
          </p:cNvSpPr>
          <p:nvPr>
            <p:ph type="sldNum" sz="quarter" idx="5"/>
          </p:nvPr>
        </p:nvSpPr>
        <p:spPr/>
        <p:txBody>
          <a:bodyPr/>
          <a:p>
            <a:fld id="{1CB17EB9-58D9-4932-8727-57DCE1F60F04}" type="slidenum">
              <a:rPr lang="en-US" smtClean="false"/>
              <a:t>‹#›</a:t>
            </a:fld>
            <a:endParaRPr 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 Id="rId2" Type="http://schemas.openxmlformats.org/officeDocument/2006/relationships/image" Target="../media/image2.png"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 Id="rId2" Type="http://schemas.openxmlformats.org/officeDocument/2006/relationships/image" Target="../media/image3.png"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 Id="rId2" Type="http://schemas.openxmlformats.org/officeDocument/2006/relationships/image" Target="../media/image4.png"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 Id="rId2" Type="http://schemas.openxmlformats.org/officeDocument/2006/relationships/image" Target="../media/image5.png" /></Relationships>
</file>

<file path=ppt/slideLayouts/slideLayout1.xml><?xml version="1.0" encoding="utf-8"?>
<p:sldLayout xmlns:r="http://schemas.openxmlformats.org/officeDocument/2006/relationships" xmlns:a="http://schemas.openxmlformats.org/drawingml/2006/main" xmlns:p="http://schemas.openxmlformats.org/presentationml/2006/main" type="cust" preserve="1">
  <p:cSld name="Front Cover">
    <p:bg>
      <p:bgPr>
        <a:blipFill dpi="0" rotWithShape="true">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r="http://schemas.openxmlformats.org/officeDocument/2006/relationships" xmlns:a="http://schemas.openxmlformats.org/drawingml/2006/main" xmlns:p="http://schemas.openxmlformats.org/presentationml/2006/main" type="cust" preserve="1">
  <p:cSld name="Content bg-0">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r="http://schemas.openxmlformats.org/officeDocument/2006/relationships" xmlns:a="http://schemas.openxmlformats.org/drawingml/2006/main" xmlns:p="http://schemas.openxmlformats.org/presentationml/2006/main" type="cust" preserve="1">
  <p:cSld name="Content bg-50">
    <p:bg>
      <p:bgPr>
        <a:blipFill dpi="0" rotWithShape="true">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r="http://schemas.openxmlformats.org/officeDocument/2006/relationships" xmlns:a="http://schemas.openxmlformats.org/drawingml/2006/main" xmlns:p="http://schemas.openxmlformats.org/presentationml/2006/main" type="cust" preserve="1">
  <p:cSld name="Content bg-35">
    <p:bg>
      <p:bgPr>
        <a:blipFill dpi="0" rotWithShape="true">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r="http://schemas.openxmlformats.org/officeDocument/2006/relationships" xmlns:a="http://schemas.openxmlformats.org/drawingml/2006/main" xmlns:p="http://schemas.openxmlformats.org/presentationml/2006/main" type="cust" preserve="1">
  <p:cSld name="Content bg-50-left">
    <p:bg>
      <p:bgPr>
        <a:blipFill dpi="0" rotWithShape="true">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r="http://schemas.openxmlformats.org/officeDocument/2006/relationships" xmlns:a="http://schemas.openxmlformats.org/drawingml/2006/main" xmlns:p="http://schemas.openxmlformats.org/presentationml/2006/main" type="cust" preserve="1">
  <p:cSld name="Back Cover">
    <p:bg>
      <p:bgPr>
        <a:blipFill dpi="0" rotWithShape="true">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&#65279;<?xml version="1.0" encoding="UTF-8" standalone="yes"?><Relationships xmlns="http://schemas.openxmlformats.org/package/2006/relationships"><Relationship Id="rId1" Type="http://schemas.openxmlformats.org/officeDocument/2006/relationships/theme" Target="../theme/theme1.xml" /><Relationship Id="rId2" Type="http://schemas.openxmlformats.org/officeDocument/2006/relationships/slideLayout" Target="../slideLayouts/slideLayout1.xml" /><Relationship Id="rId3" Type="http://schemas.openxmlformats.org/officeDocument/2006/relationships/slideLayout" Target="../slideLayouts/slideLayout2.xml" /><Relationship Id="rId4" Type="http://schemas.openxmlformats.org/officeDocument/2006/relationships/slideLayout" Target="../slideLayouts/slideLayout3.xml" /><Relationship Id="rId5" Type="http://schemas.openxmlformats.org/officeDocument/2006/relationships/slideLayout" Target="../slideLayouts/slideLayout4.xml" /><Relationship Id="rId6" Type="http://schemas.openxmlformats.org/officeDocument/2006/relationships/slideLayout" Target="../slideLayouts/slideLayout5.xml" /><Relationship Id="rId7" Type="http://schemas.openxmlformats.org/officeDocument/2006/relationships/slideLayout" Target="../slideLayouts/slideLayout6.xml" /></Relationships>
</file>

<file path=ppt/slideMasters/slideMaster1.xml><?xml version="1.0" encoding="utf-8"?>
<p:sldMaster xmlns:r="http://schemas.openxmlformats.org/officeDocument/2006/relationships" xmlns:a="http://schemas.openxmlformats.org/drawingml/2006/main"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9" r:id="rId2"/>
    <p:sldLayoutId id="2147483664" r:id="rId3"/>
    <p:sldLayoutId id="2147483663" r:id="rId4"/>
    <p:sldLayoutId id="2147483661" r:id="rId5"/>
    <p:sldLayoutId id="2147483665" r:id="rId6"/>
    <p:sldLayoutId id="2147483662" r:id="rId7"/>
  </p:sldLayoutIdLst>
  <p:hf dt="false" sldNum="false" hdr="false"/>
  <p:txStyles>
    <p:titleStyle>
      <a:lvl1pPr algn="l" defTabSz="914400" rtl="false">
        <a:lnSpc>
          <a:spcPct val="90000"/>
        </a:lnSpc>
        <a:spcBef>
          <a:spcPct val="0"/>
        </a:spcBef>
        <a:buNone/>
        <a:defRPr sz="1200" kern="1200">
          <a:solidFill>
            <a:schemeClr val="tx1"/>
          </a:solidFill>
          <a:latin charset="00" panose="020B0604020202020204" pitchFamily="34" typeface="Arial"/>
          <a:ea typeface="+mj-ea"/>
          <a:cs charset="00" panose="020B0604020202020204" pitchFamily="34" typeface="Arial"/>
        </a:defRPr>
      </a:lvl1pPr>
    </p:titleStyle>
    <p:bodyStyle>
      <a:lvl1pPr algn="r" marL="0" indent="0" defTabSz="914400" rtl="false">
        <a:lnSpc>
          <a:spcPct val="90000"/>
        </a:lnSpc>
        <a:spcBef>
          <a:spcPts val="1000"/>
        </a:spcBef>
        <a:buFont charset="00" panose="020B0604020202020204" pitchFamily="34" typeface="Arial"/>
        <a:buNone/>
        <a:defRPr sz="1400" kern="1200">
          <a:solidFill>
            <a:schemeClr val="tx1"/>
          </a:solidFill>
          <a:latin typeface="+mn-lt"/>
          <a:ea typeface="+mn-ea"/>
          <a:cs typeface="+mn-cs"/>
        </a:defRPr>
      </a:lvl1pPr>
      <a:lvl2pPr algn="l" marL="685800" indent="-228600" defTabSz="914400" rtl="false">
        <a:lnSpc>
          <a:spcPct val="90000"/>
        </a:lnSpc>
        <a:spcBef>
          <a:spcPts val="500"/>
        </a:spcBef>
        <a:buFont charset="00" panose="020B0604020202020204" pitchFamily="34" typeface="Arial"/>
        <a:buChar char="•"/>
        <a:defRPr sz="2400" kern="1200">
          <a:solidFill>
            <a:schemeClr val="tx1"/>
          </a:solidFill>
          <a:latin typeface="+mn-lt"/>
          <a:ea typeface="+mn-ea"/>
          <a:cs typeface="+mn-cs"/>
        </a:defRPr>
      </a:lvl2pPr>
      <a:lvl3pPr algn="l" marL="1143000" indent="-228600" defTabSz="914400" rtl="false">
        <a:lnSpc>
          <a:spcPct val="90000"/>
        </a:lnSpc>
        <a:spcBef>
          <a:spcPts val="500"/>
        </a:spcBef>
        <a:buFont charset="00" panose="020B0604020202020204" pitchFamily="34" typeface="Arial"/>
        <a:buChar char="•"/>
        <a:defRPr sz="2000" kern="1200">
          <a:solidFill>
            <a:schemeClr val="tx1"/>
          </a:solidFill>
          <a:latin typeface="+mn-lt"/>
          <a:ea typeface="+mn-ea"/>
          <a:cs typeface="+mn-cs"/>
        </a:defRPr>
      </a:lvl3pPr>
      <a:lvl4pPr algn="l" marL="1600200" indent="-228600" defTabSz="914400" rtl="false">
        <a:lnSpc>
          <a:spcPct val="90000"/>
        </a:lnSpc>
        <a:spcBef>
          <a:spcPts val="500"/>
        </a:spcBef>
        <a:buFont charset="00" panose="020B0604020202020204" pitchFamily="34" typeface="Arial"/>
        <a:buChar char="•"/>
        <a:defRPr sz="1800" kern="1200">
          <a:solidFill>
            <a:schemeClr val="tx1"/>
          </a:solidFill>
          <a:latin typeface="+mn-lt"/>
          <a:ea typeface="+mn-ea"/>
          <a:cs typeface="+mn-cs"/>
        </a:defRPr>
      </a:lvl4pPr>
      <a:lvl5pPr algn="l" marL="2057400" indent="-228600" defTabSz="914400" rtl="false">
        <a:lnSpc>
          <a:spcPct val="90000"/>
        </a:lnSpc>
        <a:spcBef>
          <a:spcPts val="500"/>
        </a:spcBef>
        <a:buFont charset="00" panose="020B0604020202020204" pitchFamily="34" typeface="Arial"/>
        <a:buChar char="•"/>
        <a:defRPr sz="1800" kern="1200">
          <a:solidFill>
            <a:schemeClr val="tx1"/>
          </a:solidFill>
          <a:latin typeface="+mn-lt"/>
          <a:ea typeface="+mn-ea"/>
          <a:cs typeface="+mn-cs"/>
        </a:defRPr>
      </a:lvl5pPr>
      <a:lvl6pPr algn="l" marL="2514600" indent="-228600" defTabSz="914400" rtl="false">
        <a:lnSpc>
          <a:spcPct val="90000"/>
        </a:lnSpc>
        <a:spcBef>
          <a:spcPts val="500"/>
        </a:spcBef>
        <a:buFont charset="00" panose="020B0604020202020204" pitchFamily="34" typeface="Arial"/>
        <a:buChar char="•"/>
        <a:defRPr sz="1800" kern="1200">
          <a:solidFill>
            <a:schemeClr val="tx1"/>
          </a:solidFill>
          <a:latin typeface="+mn-lt"/>
          <a:ea typeface="+mn-ea"/>
          <a:cs typeface="+mn-cs"/>
        </a:defRPr>
      </a:lvl6pPr>
      <a:lvl7pPr algn="l" marL="2971800" indent="-228600" defTabSz="914400" rtl="false">
        <a:lnSpc>
          <a:spcPct val="90000"/>
        </a:lnSpc>
        <a:spcBef>
          <a:spcPts val="500"/>
        </a:spcBef>
        <a:buFont charset="00" panose="020B0604020202020204" pitchFamily="34" typeface="Arial"/>
        <a:buChar char="•"/>
        <a:defRPr sz="1800" kern="1200">
          <a:solidFill>
            <a:schemeClr val="tx1"/>
          </a:solidFill>
          <a:latin typeface="+mn-lt"/>
          <a:ea typeface="+mn-ea"/>
          <a:cs typeface="+mn-cs"/>
        </a:defRPr>
      </a:lvl7pPr>
      <a:lvl8pPr algn="l" marL="3429000" indent="-228600" defTabSz="914400" rtl="false">
        <a:lnSpc>
          <a:spcPct val="90000"/>
        </a:lnSpc>
        <a:spcBef>
          <a:spcPts val="500"/>
        </a:spcBef>
        <a:buFont charset="00" panose="020B0604020202020204" pitchFamily="34" typeface="Arial"/>
        <a:buChar char="•"/>
        <a:defRPr sz="1800" kern="1200">
          <a:solidFill>
            <a:schemeClr val="tx1"/>
          </a:solidFill>
          <a:latin typeface="+mn-lt"/>
          <a:ea typeface="+mn-ea"/>
          <a:cs typeface="+mn-cs"/>
        </a:defRPr>
      </a:lvl8pPr>
      <a:lvl9pPr algn="l" marL="3886200" indent="-228600" defTabSz="914400" rtl="false">
        <a:lnSpc>
          <a:spcPct val="90000"/>
        </a:lnSpc>
        <a:spcBef>
          <a:spcPts val="500"/>
        </a:spcBef>
        <a:buFont charset="00" panose="020B0604020202020204" pitchFamily="34" typeface="Arial"/>
        <a:buChar char="•"/>
        <a:defRPr sz="1800" kern="1200">
          <a:solidFill>
            <a:schemeClr val="tx1"/>
          </a:solidFill>
          <a:latin typeface="+mn-lt"/>
          <a:ea typeface="+mn-ea"/>
          <a:cs typeface="+mn-cs"/>
        </a:defRPr>
      </a:lvl9pPr>
    </p:bodyStyle>
    <p:otherStyle>
      <a:defPPr>
        <a:defRPr lang="en-US"/>
      </a:defPPr>
      <a:lvl1pPr algn="l" marL="0" defTabSz="914400" rtl="false">
        <a:defRPr sz="1800" kern="1200">
          <a:solidFill>
            <a:schemeClr val="tx1"/>
          </a:solidFill>
          <a:latin typeface="+mn-lt"/>
          <a:ea typeface="+mn-ea"/>
          <a:cs typeface="+mn-cs"/>
        </a:defRPr>
      </a:lvl1pPr>
      <a:lvl2pPr algn="l" marL="457200" defTabSz="914400" rtl="false">
        <a:defRPr sz="1800" kern="1200">
          <a:solidFill>
            <a:schemeClr val="tx1"/>
          </a:solidFill>
          <a:latin typeface="+mn-lt"/>
          <a:ea typeface="+mn-ea"/>
          <a:cs typeface="+mn-cs"/>
        </a:defRPr>
      </a:lvl2pPr>
      <a:lvl3pPr algn="l" marL="914400" defTabSz="914400" rtl="false">
        <a:defRPr sz="1800" kern="1200">
          <a:solidFill>
            <a:schemeClr val="tx1"/>
          </a:solidFill>
          <a:latin typeface="+mn-lt"/>
          <a:ea typeface="+mn-ea"/>
          <a:cs typeface="+mn-cs"/>
        </a:defRPr>
      </a:lvl3pPr>
      <a:lvl4pPr algn="l" marL="1371600" defTabSz="914400" rtl="false">
        <a:defRPr sz="1800" kern="1200">
          <a:solidFill>
            <a:schemeClr val="tx1"/>
          </a:solidFill>
          <a:latin typeface="+mn-lt"/>
          <a:ea typeface="+mn-ea"/>
          <a:cs typeface="+mn-cs"/>
        </a:defRPr>
      </a:lvl4pPr>
      <a:lvl5pPr algn="l" marL="1828800" defTabSz="914400" rtl="false">
        <a:defRPr sz="1800" kern="1200">
          <a:solidFill>
            <a:schemeClr val="tx1"/>
          </a:solidFill>
          <a:latin typeface="+mn-lt"/>
          <a:ea typeface="+mn-ea"/>
          <a:cs typeface="+mn-cs"/>
        </a:defRPr>
      </a:lvl5pPr>
      <a:lvl6pPr algn="l" marL="2286000" defTabSz="914400" rtl="false">
        <a:defRPr sz="1800" kern="1200">
          <a:solidFill>
            <a:schemeClr val="tx1"/>
          </a:solidFill>
          <a:latin typeface="+mn-lt"/>
          <a:ea typeface="+mn-ea"/>
          <a:cs typeface="+mn-cs"/>
        </a:defRPr>
      </a:lvl6pPr>
      <a:lvl7pPr algn="l" marL="2743200" defTabSz="914400" rtl="false">
        <a:defRPr sz="1800" kern="1200">
          <a:solidFill>
            <a:schemeClr val="tx1"/>
          </a:solidFill>
          <a:latin typeface="+mn-lt"/>
          <a:ea typeface="+mn-ea"/>
          <a:cs typeface="+mn-cs"/>
        </a:defRPr>
      </a:lvl7pPr>
      <a:lvl8pPr algn="l" marL="3200400" defTabSz="914400" rtl="false">
        <a:defRPr sz="1800" kern="1200">
          <a:solidFill>
            <a:schemeClr val="tx1"/>
          </a:solidFill>
          <a:latin typeface="+mn-lt"/>
          <a:ea typeface="+mn-ea"/>
          <a:cs typeface="+mn-cs"/>
        </a:defRPr>
      </a:lvl8pPr>
      <a:lvl9pPr algn="l" marL="3657600" defTabSz="914400" rtl="false">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png" /><Relationship Id="rId3" Type="http://schemas.openxmlformats.org/officeDocument/2006/relationships/image" Target="../media/image7.png" /><Relationship Id="rId4" Type="http://schemas.openxmlformats.org/officeDocument/2006/relationships/image" Target="../media/image8.png" /><Relationship Id="rId5" Type="http://schemas.openxmlformats.org/officeDocument/2006/relationships/image" Target="../media/image9.png" /><Relationship Id="rId6" Type="http://schemas.openxmlformats.org/officeDocument/2006/relationships/notesSlide" Target="../notesSlides/notesSlide1.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0.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png" /><Relationship Id="rId3" Type="http://schemas.openxmlformats.org/officeDocument/2006/relationships/notesSlide" Target="../notesSlides/notesSlide2.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2.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3.png" /><Relationship Id="rId3" Type="http://schemas.openxmlformats.org/officeDocument/2006/relationships/notesSlide" Target="../notesSlides/notesSlide3.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4.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6.xml" /></Relationships>
</file>

<file path=ppt/slides/slide1.xml><?xml version="1.0" encoding="utf-8"?>
<p:sld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extBox 1"/>
          <p:cNvSpPr txBox="true"/>
          <p:nvPr/>
        </p:nvSpPr>
        <p:spPr>
          <a:xfrm>
            <a:off x="1080000" y="720000"/>
            <a:ext cx="7315200" cy="5418000"/>
          </a:xfrm>
          <a:prstGeom prst="rect">
            <a:avLst/>
          </a:prstGeom>
          <a:noFill/>
        </p:spPr>
        <p:txBody>
          <a:bodyPr anchor="ctr" wrap="square" rtlCol="false">
            <a:spAutoFit/>
          </a:bodyPr>
          <a:lstStyle/>
          <a:p>
            <a:pPr>
              <a:spcAft>
                <a:spcPts val="1200"/>
              </a:spcAft>
            </a:pPr>
            <a:r>
              <a:rPr b="true" sz="6600">
                <a:solidFill>
                  <a:prstClr val="white"/>
                </a:solidFill>
              </a:rPr>
              <a:t>Beer Manufacturing in Australia</a:t>
            </a:r>
          </a:p>
          <a:p>
            <a:r>
              <a:rPr sz="2200">
                <a:solidFill>
                  <a:prstClr val="white"/>
                </a:solidFill>
              </a:rPr>
              <a:t>December 2025</a:t>
            </a:r>
          </a:p>
        </p:txBody>
      </p:sp>
      <p:sp>
        <p:nvSpPr>
          <p:cNvPr id="3" name="TextBox 2"/>
          <p:cNvSpPr txBox="true"/>
          <p:nvPr/>
        </p:nvSpPr>
        <p:spPr>
          <a:xfrm>
            <a:off x="5760000" y="6120000"/>
            <a:ext cx="6096000" cy="338400"/>
          </a:xfrm>
          <a:prstGeom prst="rect">
            <a:avLst/>
          </a:prstGeom>
          <a:noFill/>
        </p:spPr>
        <p:txBody>
          <a:bodyPr wrap="square" rtlCol="false">
            <a:spAutoFit/>
          </a:bodyPr>
          <a:lstStyle/>
          <a:p>
            <a:pPr algn="r"/>
            <a:r>
              <a:rPr sz="1600">
                <a:solidFill>
                  <a:srgbClr val="B4BBC1"/>
                </a:solidFill>
              </a:rPr>
              <a:t>AU Industry Report</a:t>
            </a:r>
          </a:p>
        </p:txBody>
      </p:sp>
    </p:spTree>
  </p:cSld>
  <p:clrMapOvr>
    <a:masterClrMapping/>
  </p:clrMapOvr>
</p:sld>
</file>

<file path=ppt/slides/slide2.xml><?xml version="1.0" encoding="utf-8"?>
<p:sld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extBox 1"/>
          <p:cNvSpPr txBox="true"/>
          <p:nvPr/>
        </p:nvSpPr>
        <p:spPr>
          <a:xfrm>
            <a:off x="360000" y="360000"/>
            <a:ext cx="6096000" cy="338400"/>
          </a:xfrm>
          <a:prstGeom prst="rect">
            <a:avLst/>
          </a:prstGeom>
          <a:noFill/>
        </p:spPr>
        <p:txBody>
          <a:bodyPr wrap="square" rtlCol="false">
            <a:spAutoFit/>
          </a:bodyPr>
          <a:lstStyle/>
          <a:p>
            <a:pPr algn="l"/>
            <a:r>
              <a:rPr sz="1600">
                <a:solidFill>
                  <a:srgbClr val="344054"/>
                </a:solidFill>
              </a:rPr>
              <a:t>IBISWorld | Beer Manufacturing in Australia</a:t>
            </a:r>
          </a:p>
        </p:txBody>
      </p:sp>
      <p:sp>
        <p:nvSpPr>
          <p:cNvPr id="3" name="TextBox 2"/>
          <p:cNvSpPr txBox="true"/>
          <p:nvPr/>
        </p:nvSpPr>
        <p:spPr>
          <a:xfrm>
            <a:off x="360000" y="6120000"/>
            <a:ext cx="6096000" cy="338400"/>
          </a:xfrm>
          <a:prstGeom prst="rect">
            <a:avLst/>
          </a:prstGeom>
          <a:noFill/>
        </p:spPr>
        <p:txBody>
          <a:bodyPr wrap="square" rtlCol="false">
            <a:spAutoFit/>
          </a:bodyPr>
          <a:lstStyle/>
          <a:p>
            <a:pPr algn="l"/>
            <a:r>
              <a:rPr sz="1600">
                <a:solidFill>
                  <a:srgbClr val="344054"/>
                </a:solidFill>
              </a:rPr>
              <a:t>Industry Report</a:t>
            </a:r>
          </a:p>
        </p:txBody>
      </p:sp>
      <p:sp>
        <p:nvSpPr>
          <p:cNvPr id="4" name="TextBox 3"/>
          <p:cNvSpPr txBox="true"/>
          <p:nvPr/>
        </p:nvSpPr>
        <p:spPr>
          <a:xfrm>
            <a:off x="5760000" y="360000"/>
            <a:ext cx="6096000" cy="338400"/>
          </a:xfrm>
          <a:prstGeom prst="rect">
            <a:avLst/>
          </a:prstGeom>
          <a:noFill/>
        </p:spPr>
        <p:txBody>
          <a:bodyPr wrap="square" rtlCol="false">
            <a:spAutoFit/>
          </a:bodyPr>
          <a:lstStyle/>
          <a:p>
            <a:pPr algn="r"/>
            <a:r>
              <a:rPr sz="1600">
                <a:solidFill>
                  <a:srgbClr val="344054"/>
                </a:solidFill>
              </a:rPr>
              <a:t>Dec 2025</a:t>
            </a:r>
          </a:p>
        </p:txBody>
      </p:sp>
      <p:sp>
        <p:nvSpPr>
          <p:cNvPr id="5" name="TextBox 4"/>
          <p:cNvSpPr txBox="true"/>
          <p:nvPr/>
        </p:nvSpPr>
        <p:spPr>
          <a:xfrm>
            <a:off x="720000" y="720000"/>
            <a:ext cx="4296000" cy="5418000"/>
          </a:xfrm>
          <a:prstGeom prst="rect">
            <a:avLst/>
          </a:prstGeom>
          <a:noFill/>
        </p:spPr>
        <p:txBody>
          <a:bodyPr anchor="ctr" wrap="square" rtlCol="false">
            <a:spAutoFit/>
          </a:bodyPr>
          <a:lstStyle/>
          <a:p>
            <a:pPr>
              <a:spcAft>
                <a:spcPts val="1200"/>
              </a:spcAft>
            </a:pPr>
            <a:r>
              <a:rPr b="true" sz="4400">
                <a:solidFill>
                  <a:srgbClr val="CC1415"/>
                </a:solidFill>
              </a:rPr>
              <a:t>Definition</a:t>
            </a:r>
          </a:p>
          <a:p>
            <a:r>
              <a:rPr sz="2200">
                <a:solidFill>
                  <a:srgbClr val="051E33"/>
                </a:solidFill>
              </a:rPr>
              <a:t>"Raising the bar: Continued falls in beer consumption are challenging revenue as the major brewers rely on acquisitions to stay in control"</a:t>
            </a:r>
          </a:p>
        </p:txBody>
      </p:sp>
      <p:sp>
        <p:nvSpPr>
          <p:cNvPr id="6" name="TextBox 5"/>
          <p:cNvSpPr txBox="true"/>
          <p:nvPr/>
        </p:nvSpPr>
        <p:spPr>
          <a:xfrm>
            <a:off x="6816000" y="720000"/>
            <a:ext cx="4296000" cy="5418000"/>
          </a:xfrm>
          <a:prstGeom prst="rect">
            <a:avLst/>
          </a:prstGeom>
          <a:noFill/>
        </p:spPr>
        <p:txBody>
          <a:bodyPr anchor="ctr" wrap="square" rtlCol="false">
            <a:spAutoFit/>
          </a:bodyPr>
          <a:lstStyle/>
          <a:p>
            <a:pPr>
              <a:lnSpc>
                <a:spcPct val="150000"/>
              </a:lnSpc>
            </a:pPr>
            <a:r>
              <a:rPr sz="1500">
                <a:solidFill>
                  <a:srgbClr val="051E33"/>
                </a:solidFill>
              </a:rPr>
              <a:t>Industry operators manufacture beer, ale, stout or porter. Operators generally package beer in kegs, bottles or cans, and sell it to bars, wholesalers and retailers. The industry does not include production of non-alcoholic beer.</a:t>
            </a:r>
          </a:p>
        </p:txBody>
      </p:sp>
    </p:spTree>
  </p:cSld>
  <p:clrMapOvr>
    <a:masterClrMapping/>
  </p:clrMapOvr>
</p:sld>
</file>

<file path=ppt/slides/slide3.xml><?xml version="1.0" encoding="utf-8"?>
<p:sld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extBox 1"/>
          <p:cNvSpPr txBox="true"/>
          <p:nvPr/>
        </p:nvSpPr>
        <p:spPr>
          <a:xfrm>
            <a:off x="360000" y="360000"/>
            <a:ext cx="6096000" cy="338400"/>
          </a:xfrm>
          <a:prstGeom prst="rect">
            <a:avLst/>
          </a:prstGeom>
          <a:noFill/>
        </p:spPr>
        <p:txBody>
          <a:bodyPr wrap="square" rtlCol="false">
            <a:spAutoFit/>
          </a:bodyPr>
          <a:lstStyle/>
          <a:p>
            <a:pPr algn="l"/>
            <a:r>
              <a:rPr sz="1600">
                <a:solidFill>
                  <a:srgbClr val="344054"/>
                </a:solidFill>
              </a:rPr>
              <a:t>IBISWorld | Beer Manufacturing in Australia</a:t>
            </a:r>
          </a:p>
        </p:txBody>
      </p:sp>
      <p:sp>
        <p:nvSpPr>
          <p:cNvPr id="3" name="TextBox 2"/>
          <p:cNvSpPr txBox="true"/>
          <p:nvPr/>
        </p:nvSpPr>
        <p:spPr>
          <a:xfrm>
            <a:off x="360000" y="6120000"/>
            <a:ext cx="6096000" cy="338400"/>
          </a:xfrm>
          <a:prstGeom prst="rect">
            <a:avLst/>
          </a:prstGeom>
          <a:noFill/>
        </p:spPr>
        <p:txBody>
          <a:bodyPr wrap="square" rtlCol="false">
            <a:spAutoFit/>
          </a:bodyPr>
          <a:lstStyle/>
          <a:p>
            <a:pPr algn="l"/>
            <a:r>
              <a:rPr sz="1600">
                <a:solidFill>
                  <a:srgbClr val="344054"/>
                </a:solidFill>
              </a:rPr>
              <a:t>Industry Report</a:t>
            </a:r>
          </a:p>
        </p:txBody>
      </p:sp>
      <p:sp>
        <p:nvSpPr>
          <p:cNvPr id="4" name="TextBox 3"/>
          <p:cNvSpPr txBox="true"/>
          <p:nvPr/>
        </p:nvSpPr>
        <p:spPr>
          <a:xfrm>
            <a:off x="5760000" y="360000"/>
            <a:ext cx="6096000" cy="338400"/>
          </a:xfrm>
          <a:prstGeom prst="rect">
            <a:avLst/>
          </a:prstGeom>
          <a:noFill/>
        </p:spPr>
        <p:txBody>
          <a:bodyPr wrap="square" rtlCol="false">
            <a:spAutoFit/>
          </a:bodyPr>
          <a:lstStyle/>
          <a:p>
            <a:pPr algn="r"/>
            <a:r>
              <a:rPr sz="1600">
                <a:solidFill>
                  <a:srgbClr val="344054"/>
                </a:solidFill>
              </a:rPr>
              <a:t>Dec 2025</a:t>
            </a:r>
          </a:p>
        </p:txBody>
      </p:sp>
      <p:sp>
        <p:nvSpPr>
          <p:cNvPr id="5" name="TextBox 4"/>
          <p:cNvSpPr txBox="true"/>
          <p:nvPr/>
        </p:nvSpPr>
        <p:spPr>
          <a:xfrm>
            <a:off x="720000" y="720000"/>
            <a:ext cx="4296000" cy="5418000"/>
          </a:xfrm>
          <a:prstGeom prst="rect">
            <a:avLst/>
          </a:prstGeom>
          <a:noFill/>
        </p:spPr>
        <p:txBody>
          <a:bodyPr anchor="ctr" wrap="square" rtlCol="false">
            <a:spAutoFit/>
          </a:bodyPr>
          <a:lstStyle/>
          <a:p>
            <a:pPr>
              <a:spcAft>
                <a:spcPts val="1200"/>
              </a:spcAft>
            </a:pPr>
            <a:r>
              <a:rPr b="true" sz="4400">
                <a:solidFill>
                  <a:srgbClr val="CC1415"/>
                </a:solidFill>
              </a:rPr>
              <a:t>Performance Highlights</a:t>
            </a:r>
          </a:p>
          <a:p>
            <a:pPr>
              <a:lnSpc>
                <a:spcPct val="150000"/>
              </a:lnSpc>
            </a:pPr>
            <a:r>
              <a:rPr b="true" sz="1500">
                <a:solidFill>
                  <a:srgbClr val="051E33"/>
                </a:solidFill>
              </a:rPr>
              <a:t>Consumers' growing preference for higher-priced beers has boosted industry revenue despite demand falling.</a:t>
            </a:r>
            <a:r>
              <a:rPr sz="1500">
                <a:solidFill>
                  <a:srgbClr val="051E33"/>
                </a:solidFill>
              </a:rPr>
              <a:t>  While overall beer consumption has fallen, higher priced beers have increased revenue as consumers spend more per beer for perceived quality and unique experiences.</a:t>
            </a:r>
          </a:p>
        </p:txBody>
      </p:sp>
      <p:pic>
        <p:nvPicPr>
          <p:cNvPr id="6" name="Picture 5"/>
          <p:cNvPicPr>
            <a:picLocks noChangeAspect="true"/>
          </p:cNvPicPr>
          <p:nvPr/>
        </p:nvPicPr>
        <p:blipFill>
          <a:blip r:embed="rId2" cstate="print"/>
          <a:stretch>
            <a:fillRect/>
          </a:stretch>
        </p:blipFill>
        <p:spPr>
          <a:xfrm>
            <a:off x="6812280" y="1124712"/>
            <a:ext cx="3712464" cy="1216152"/>
          </a:xfrm>
          <a:prstGeom prst="roundRect">
            <a:avLst/>
          </a:prstGeom>
          <a:ln w="12700" cap="flat">
            <a:solidFill>
              <a:srgbClr val="D9D9D9"/>
            </a:solidFill>
            <a:round/>
          </a:ln>
        </p:spPr>
      </p:pic>
      <p:pic>
        <p:nvPicPr>
          <p:cNvPr id="7" name="Picture 6"/>
          <p:cNvPicPr>
            <a:picLocks noChangeAspect="true"/>
          </p:cNvPicPr>
          <p:nvPr/>
        </p:nvPicPr>
        <p:blipFill>
          <a:blip r:embed="rId3" cstate="print"/>
          <a:stretch>
            <a:fillRect/>
          </a:stretch>
        </p:blipFill>
        <p:spPr>
          <a:xfrm>
            <a:off x="6812280" y="2496312"/>
            <a:ext cx="3712464" cy="1216152"/>
          </a:xfrm>
          <a:prstGeom prst="roundRect">
            <a:avLst/>
          </a:prstGeom>
          <a:ln w="12700" cap="flat">
            <a:solidFill>
              <a:srgbClr val="D9D9D9"/>
            </a:solidFill>
            <a:round/>
          </a:ln>
        </p:spPr>
      </p:pic>
      <p:pic>
        <p:nvPicPr>
          <p:cNvPr id="8" name="Picture 7"/>
          <p:cNvPicPr>
            <a:picLocks noChangeAspect="true"/>
          </p:cNvPicPr>
          <p:nvPr/>
        </p:nvPicPr>
        <p:blipFill>
          <a:blip r:embed="rId4" cstate="print"/>
          <a:stretch>
            <a:fillRect/>
          </a:stretch>
        </p:blipFill>
        <p:spPr>
          <a:xfrm>
            <a:off x="6812280" y="3867912"/>
            <a:ext cx="3712464" cy="1216152"/>
          </a:xfrm>
          <a:prstGeom prst="roundRect">
            <a:avLst/>
          </a:prstGeom>
          <a:ln w="12700" cap="flat">
            <a:solidFill>
              <a:srgbClr val="D9D9D9"/>
            </a:solidFill>
            <a:round/>
          </a:ln>
        </p:spPr>
      </p:pic>
      <p:pic>
        <p:nvPicPr>
          <p:cNvPr id="9" name="Picture 8"/>
          <p:cNvPicPr>
            <a:picLocks noChangeAspect="true"/>
          </p:cNvPicPr>
          <p:nvPr/>
        </p:nvPicPr>
        <p:blipFill>
          <a:blip r:embed="rId5" cstate="print"/>
          <a:stretch>
            <a:fillRect/>
          </a:stretch>
        </p:blipFill>
        <p:spPr>
          <a:xfrm>
            <a:off x="6812280" y="5239512"/>
            <a:ext cx="3712464" cy="932688"/>
          </a:xfrm>
          <a:prstGeom prst="roundRect">
            <a:avLst/>
          </a:prstGeom>
          <a:ln w="12700" cap="flat">
            <a:solidFill>
              <a:srgbClr val="D9D9D9"/>
            </a:solidFill>
            <a:round/>
          </a:ln>
        </p:spPr>
      </p:pic>
    </p:spTree>
  </p:cSld>
  <p:clrMapOvr>
    <a:masterClrMapping/>
  </p:clrMapOvr>
</p:sld>
</file>

<file path=ppt/slides/slide4.xml><?xml version="1.0" encoding="utf-8"?>
<p:sld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extBox 1"/>
          <p:cNvSpPr txBox="true"/>
          <p:nvPr/>
        </p:nvSpPr>
        <p:spPr>
          <a:xfrm>
            <a:off x="360000" y="360000"/>
            <a:ext cx="6096000" cy="338400"/>
          </a:xfrm>
          <a:prstGeom prst="rect">
            <a:avLst/>
          </a:prstGeom>
          <a:noFill/>
        </p:spPr>
        <p:txBody>
          <a:bodyPr wrap="square" rtlCol="false">
            <a:spAutoFit/>
          </a:bodyPr>
          <a:lstStyle/>
          <a:p>
            <a:pPr algn="l"/>
            <a:r>
              <a:rPr sz="1600">
                <a:solidFill>
                  <a:srgbClr val="344054"/>
                </a:solidFill>
              </a:rPr>
              <a:t>IBISWorld | Beer Manufacturing in Australia</a:t>
            </a:r>
          </a:p>
        </p:txBody>
      </p:sp>
      <p:sp>
        <p:nvSpPr>
          <p:cNvPr id="3" name="TextBox 2"/>
          <p:cNvSpPr txBox="true"/>
          <p:nvPr/>
        </p:nvSpPr>
        <p:spPr>
          <a:xfrm>
            <a:off x="360000" y="6120000"/>
            <a:ext cx="6096000" cy="338400"/>
          </a:xfrm>
          <a:prstGeom prst="rect">
            <a:avLst/>
          </a:prstGeom>
          <a:noFill/>
        </p:spPr>
        <p:txBody>
          <a:bodyPr wrap="square" rtlCol="false">
            <a:spAutoFit/>
          </a:bodyPr>
          <a:lstStyle/>
          <a:p>
            <a:pPr algn="l"/>
            <a:r>
              <a:rPr sz="1600">
                <a:solidFill>
                  <a:srgbClr val="344054"/>
                </a:solidFill>
              </a:rPr>
              <a:t>Industry Report</a:t>
            </a:r>
          </a:p>
        </p:txBody>
      </p:sp>
      <p:sp>
        <p:nvSpPr>
          <p:cNvPr id="4" name="TextBox 3"/>
          <p:cNvSpPr txBox="true"/>
          <p:nvPr/>
        </p:nvSpPr>
        <p:spPr>
          <a:xfrm>
            <a:off x="5760000" y="360000"/>
            <a:ext cx="6096000" cy="338400"/>
          </a:xfrm>
          <a:prstGeom prst="rect">
            <a:avLst/>
          </a:prstGeom>
          <a:noFill/>
        </p:spPr>
        <p:txBody>
          <a:bodyPr wrap="square" rtlCol="false">
            <a:spAutoFit/>
          </a:bodyPr>
          <a:lstStyle/>
          <a:p>
            <a:pPr algn="r"/>
            <a:r>
              <a:rPr sz="1600">
                <a:solidFill>
                  <a:srgbClr val="344054"/>
                </a:solidFill>
              </a:rPr>
              <a:t>Dec 2025</a:t>
            </a:r>
          </a:p>
        </p:txBody>
      </p:sp>
      <p:pic>
        <p:nvPicPr>
          <p:cNvPr id="5" name="Picture 4"/>
          <p:cNvPicPr>
            <a:picLocks noChangeAspect="true"/>
          </p:cNvPicPr>
          <p:nvPr/>
        </p:nvPicPr>
        <p:blipFill>
          <a:blip r:embed="rId2" cstate="print"/>
          <a:stretch>
            <a:fillRect/>
          </a:stretch>
        </p:blipFill>
        <p:spPr>
          <a:xfrm>
            <a:off x="365760" y="1371600"/>
            <a:ext cx="5733288" cy="4114800"/>
          </a:xfrm>
          <a:prstGeom prst="rect">
            <a:avLst/>
          </a:prstGeom>
        </p:spPr>
      </p:pic>
      <p:sp>
        <p:nvSpPr>
          <p:cNvPr id="6" name="TextBox 5"/>
          <p:cNvSpPr txBox="true"/>
          <p:nvPr/>
        </p:nvSpPr>
        <p:spPr>
          <a:xfrm>
            <a:off x="6816000" y="720000"/>
            <a:ext cx="4296000" cy="5418000"/>
          </a:xfrm>
          <a:prstGeom prst="rect">
            <a:avLst/>
          </a:prstGeom>
          <a:noFill/>
        </p:spPr>
        <p:txBody>
          <a:bodyPr anchor="ctr" wrap="square" rtlCol="false">
            <a:spAutoFit/>
          </a:bodyPr>
          <a:lstStyle/>
          <a:p>
            <a:pPr>
              <a:spcAft>
                <a:spcPts val="1200"/>
              </a:spcAft>
            </a:pPr>
            <a:r>
              <a:rPr b="true" sz="4400">
                <a:solidFill>
                  <a:srgbClr val="CC1415"/>
                </a:solidFill>
              </a:rPr>
              <a:t>Industry Revenue</a:t>
            </a:r>
          </a:p>
          <a:p>
            <a:pPr>
              <a:lnSpc>
                <a:spcPct val="150000"/>
              </a:lnSpc>
            </a:pPr>
            <a:r>
              <a:rPr b="true" sz="1500">
                <a:solidFill>
                  <a:srgbClr val="051E33"/>
                </a:solidFill>
              </a:rPr>
              <a:t>Consumers’ growing preference for higher-priced beers has boosted industry revenue despite declining consumption.</a:t>
            </a:r>
            <a:r>
              <a:rPr sz="1500">
                <a:solidFill>
                  <a:srgbClr val="051E33"/>
                </a:solidFill>
              </a:rPr>
              <a:t> Consumers are shifting away from traditional full-strength beers like Victoria Bitter and XXXX Gold and towards higher priced craft beers, elevating selling prices and increasing revenue. As per capita beer consumption falls to historic lows, drinkers are spending more per beer, favouring premium-priced craft beers for their perceived quality.</a:t>
            </a:r>
          </a:p>
        </p:txBody>
      </p:sp>
    </p:spTree>
  </p:cSld>
  <p:clrMapOvr>
    <a:masterClrMapping/>
  </p:clrMapOvr>
</p:sld>
</file>

<file path=ppt/slides/slide5.xml><?xml version="1.0" encoding="utf-8"?>
<p:sld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extBox 1"/>
          <p:cNvSpPr txBox="true"/>
          <p:nvPr/>
        </p:nvSpPr>
        <p:spPr>
          <a:xfrm>
            <a:off x="360000" y="360000"/>
            <a:ext cx="6096000" cy="338400"/>
          </a:xfrm>
          <a:prstGeom prst="rect">
            <a:avLst/>
          </a:prstGeom>
          <a:noFill/>
        </p:spPr>
        <p:txBody>
          <a:bodyPr wrap="square" rtlCol="false">
            <a:spAutoFit/>
          </a:bodyPr>
          <a:lstStyle/>
          <a:p>
            <a:pPr algn="l"/>
            <a:r>
              <a:rPr sz="1600">
                <a:solidFill>
                  <a:srgbClr val="344054"/>
                </a:solidFill>
              </a:rPr>
              <a:t>IBISWorld | Beer Manufacturing in Australia</a:t>
            </a:r>
          </a:p>
        </p:txBody>
      </p:sp>
      <p:sp>
        <p:nvSpPr>
          <p:cNvPr id="3" name="TextBox 2"/>
          <p:cNvSpPr txBox="true"/>
          <p:nvPr/>
        </p:nvSpPr>
        <p:spPr>
          <a:xfrm>
            <a:off x="360000" y="6120000"/>
            <a:ext cx="6096000" cy="338400"/>
          </a:xfrm>
          <a:prstGeom prst="rect">
            <a:avLst/>
          </a:prstGeom>
          <a:noFill/>
        </p:spPr>
        <p:txBody>
          <a:bodyPr wrap="square" rtlCol="false">
            <a:spAutoFit/>
          </a:bodyPr>
          <a:lstStyle/>
          <a:p>
            <a:pPr algn="l"/>
            <a:r>
              <a:rPr sz="1600">
                <a:solidFill>
                  <a:srgbClr val="344054"/>
                </a:solidFill>
              </a:rPr>
              <a:t>Industry Report</a:t>
            </a:r>
          </a:p>
        </p:txBody>
      </p:sp>
      <p:sp>
        <p:nvSpPr>
          <p:cNvPr id="4" name="TextBox 3"/>
          <p:cNvSpPr txBox="true"/>
          <p:nvPr/>
        </p:nvSpPr>
        <p:spPr>
          <a:xfrm>
            <a:off x="5760000" y="360000"/>
            <a:ext cx="6096000" cy="338400"/>
          </a:xfrm>
          <a:prstGeom prst="rect">
            <a:avLst/>
          </a:prstGeom>
          <a:noFill/>
        </p:spPr>
        <p:txBody>
          <a:bodyPr wrap="square" rtlCol="false">
            <a:spAutoFit/>
          </a:bodyPr>
          <a:lstStyle/>
          <a:p>
            <a:pPr algn="r"/>
            <a:r>
              <a:rPr sz="1600">
                <a:solidFill>
                  <a:srgbClr val="344054"/>
                </a:solidFill>
              </a:rPr>
              <a:t>Dec 2025</a:t>
            </a:r>
          </a:p>
        </p:txBody>
      </p:sp>
      <p:sp>
        <p:nvSpPr>
          <p:cNvPr id="5" name="TextBox 4"/>
          <p:cNvSpPr txBox="true"/>
          <p:nvPr/>
        </p:nvSpPr>
        <p:spPr>
          <a:xfrm>
            <a:off x="720000" y="720000"/>
            <a:ext cx="4296000" cy="5418000"/>
          </a:xfrm>
          <a:prstGeom prst="rect">
            <a:avLst/>
          </a:prstGeom>
          <a:noFill/>
        </p:spPr>
        <p:txBody>
          <a:bodyPr anchor="ctr" wrap="square" rtlCol="false">
            <a:spAutoFit/>
          </a:bodyPr>
          <a:lstStyle/>
          <a:p>
            <a:pPr>
              <a:spcAft>
                <a:spcPts val="1200"/>
              </a:spcAft>
            </a:pPr>
            <a:r>
              <a:rPr b="true" sz="4400">
                <a:solidFill>
                  <a:srgbClr val="CC1415"/>
                </a:solidFill>
              </a:rPr>
              <a:t>Products and Services</a:t>
            </a:r>
          </a:p>
          <a:p>
            <a:pPr>
              <a:lnSpc>
                <a:spcPct val="150000"/>
              </a:lnSpc>
            </a:pPr>
            <a:r>
              <a:rPr b="true" sz="1500">
                <a:solidFill>
                  <a:srgbClr val="051E33"/>
                </a:solidFill>
              </a:rPr>
              <a:t>The new 10% U.S.</a:t>
            </a:r>
            <a:r>
              <a:rPr sz="1500">
                <a:solidFill>
                  <a:srgbClr val="051E33"/>
                </a:solidFill>
              </a:rPr>
              <a:t>  tariff on Australian beer will raise exporters' costs and likely reduce their competitiveness in the US market. Brewers may seek alternative markets as a result. However, the US is not a significant export market for the industry.</a:t>
            </a:r>
          </a:p>
        </p:txBody>
      </p:sp>
      <p:pic>
        <p:nvPicPr>
          <p:cNvPr id="6" name="Picture 5"/>
          <p:cNvPicPr>
            <a:picLocks noChangeAspect="true"/>
          </p:cNvPicPr>
          <p:nvPr/>
        </p:nvPicPr>
        <p:blipFill>
          <a:blip r:embed="rId2" cstate="print"/>
          <a:stretch>
            <a:fillRect/>
          </a:stretch>
        </p:blipFill>
        <p:spPr>
          <a:xfrm>
            <a:off x="6099048" y="969264"/>
            <a:ext cx="5733288" cy="4910328"/>
          </a:xfrm>
          <a:prstGeom prst="rect">
            <a:avLst/>
          </a:prstGeom>
        </p:spPr>
      </p:pic>
    </p:spTree>
  </p:cSld>
  <p:clrMapOvr>
    <a:masterClrMapping/>
  </p:clrMapOvr>
</p:sld>
</file>

<file path=ppt/slides/slide6.xml><?xml version="1.0" encoding="utf-8"?>
<p:sld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extBox 1"/>
          <p:cNvSpPr txBox="true"/>
          <p:nvPr/>
        </p:nvSpPr>
        <p:spPr>
          <a:xfrm>
            <a:off x="360000" y="360000"/>
            <a:ext cx="6096000" cy="338400"/>
          </a:xfrm>
          <a:prstGeom prst="rect">
            <a:avLst/>
          </a:prstGeom>
          <a:noFill/>
        </p:spPr>
        <p:txBody>
          <a:bodyPr wrap="square" rtlCol="false">
            <a:spAutoFit/>
          </a:bodyPr>
          <a:lstStyle/>
          <a:p>
            <a:pPr algn="l"/>
            <a:r>
              <a:rPr sz="1600">
                <a:solidFill>
                  <a:srgbClr val="344054"/>
                </a:solidFill>
              </a:rPr>
              <a:t>IBISWorld | Beer Manufacturing in Australia</a:t>
            </a:r>
          </a:p>
        </p:txBody>
      </p:sp>
      <p:sp>
        <p:nvSpPr>
          <p:cNvPr id="3" name="TextBox 2"/>
          <p:cNvSpPr txBox="true"/>
          <p:nvPr/>
        </p:nvSpPr>
        <p:spPr>
          <a:xfrm>
            <a:off x="360000" y="6120000"/>
            <a:ext cx="6096000" cy="338400"/>
          </a:xfrm>
          <a:prstGeom prst="rect">
            <a:avLst/>
          </a:prstGeom>
          <a:noFill/>
        </p:spPr>
        <p:txBody>
          <a:bodyPr wrap="square" rtlCol="false">
            <a:spAutoFit/>
          </a:bodyPr>
          <a:lstStyle/>
          <a:p>
            <a:pPr algn="l"/>
            <a:r>
              <a:rPr sz="1600">
                <a:solidFill>
                  <a:srgbClr val="344054"/>
                </a:solidFill>
              </a:rPr>
              <a:t>Industry Report</a:t>
            </a:r>
          </a:p>
        </p:txBody>
      </p:sp>
      <p:sp>
        <p:nvSpPr>
          <p:cNvPr id="4" name="TextBox 3"/>
          <p:cNvSpPr txBox="true"/>
          <p:nvPr/>
        </p:nvSpPr>
        <p:spPr>
          <a:xfrm>
            <a:off x="5760000" y="360000"/>
            <a:ext cx="6096000" cy="338400"/>
          </a:xfrm>
          <a:prstGeom prst="rect">
            <a:avLst/>
          </a:prstGeom>
          <a:noFill/>
        </p:spPr>
        <p:txBody>
          <a:bodyPr wrap="square" rtlCol="false">
            <a:spAutoFit/>
          </a:bodyPr>
          <a:lstStyle/>
          <a:p>
            <a:pPr algn="r"/>
            <a:r>
              <a:rPr sz="1600">
                <a:solidFill>
                  <a:srgbClr val="344054"/>
                </a:solidFill>
              </a:rPr>
              <a:t>Dec 2025</a:t>
            </a:r>
          </a:p>
        </p:txBody>
      </p:sp>
      <p:sp>
        <p:nvSpPr>
          <p:cNvPr id="5" name="TextBox 4"/>
          <p:cNvSpPr txBox="true"/>
          <p:nvPr/>
        </p:nvSpPr>
        <p:spPr>
          <a:xfrm>
            <a:off x="6816000" y="720000"/>
            <a:ext cx="4296000" cy="5418000"/>
          </a:xfrm>
          <a:prstGeom prst="rect">
            <a:avLst/>
          </a:prstGeom>
          <a:noFill/>
        </p:spPr>
        <p:txBody>
          <a:bodyPr anchor="ctr" wrap="square" rtlCol="false">
            <a:spAutoFit/>
          </a:bodyPr>
          <a:lstStyle/>
          <a:p>
            <a:pPr>
              <a:spcAft>
                <a:spcPts val="1200"/>
              </a:spcAft>
            </a:pPr>
            <a:r>
              <a:rPr b="true" sz="4400">
                <a:solidFill>
                  <a:srgbClr val="CC1415"/>
                </a:solidFill>
              </a:rPr>
              <a:t>Key External Drivers</a:t>
            </a:r>
          </a:p>
          <a:p>
            <a:pPr>
              <a:lnSpc>
                <a:spcPct val="150000"/>
              </a:lnSpc>
            </a:pPr>
            <a:r>
              <a:rPr b="true" sz="1500">
                <a:solidFill>
                  <a:srgbClr val="051E33"/>
                </a:solidFill>
              </a:rPr>
              <a:t>Per capita alcohol consumption has declined in recent years, primarily because of a rapid decrease in per capita beer consumption driven by health-conscious consumers.</a:t>
            </a:r>
            <a:r>
              <a:rPr sz="1500">
                <a:solidFill>
                  <a:srgbClr val="051E33"/>
                </a:solidFill>
              </a:rPr>
              <a:t> This decline threatens demand and adversely affects beer manufacturers' performance.</a:t>
            </a:r>
          </a:p>
        </p:txBody>
      </p:sp>
      <p:pic>
        <p:nvPicPr>
          <p:cNvPr id="6" name="Picture 5"/>
          <p:cNvPicPr>
            <a:picLocks noChangeAspect="true"/>
          </p:cNvPicPr>
          <p:nvPr/>
        </p:nvPicPr>
        <p:blipFill>
          <a:blip r:embed="rId2" cstate="print"/>
          <a:stretch>
            <a:fillRect/>
          </a:stretch>
        </p:blipFill>
        <p:spPr>
          <a:xfrm>
            <a:off x="795528" y="1243584"/>
            <a:ext cx="4498848" cy="4370832"/>
          </a:xfrm>
          <a:prstGeom prst="rect">
            <a:avLst/>
          </a:prstGeom>
        </p:spPr>
      </p:pic>
    </p:spTree>
  </p:cSld>
  <p:clrMapOvr>
    <a:masterClrMapping/>
  </p:clrMapOvr>
</p:sld>
</file>

<file path=ppt/slides/slide7.xml><?xml version="1.0" encoding="utf-8"?>
<p:sld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extBox 1"/>
          <p:cNvSpPr txBox="true"/>
          <p:nvPr/>
        </p:nvSpPr>
        <p:spPr>
          <a:xfrm>
            <a:off x="360000" y="360000"/>
            <a:ext cx="6096000" cy="338400"/>
          </a:xfrm>
          <a:prstGeom prst="rect">
            <a:avLst/>
          </a:prstGeom>
          <a:noFill/>
        </p:spPr>
        <p:txBody>
          <a:bodyPr wrap="square" rtlCol="false">
            <a:spAutoFit/>
          </a:bodyPr>
          <a:lstStyle/>
          <a:p>
            <a:pPr algn="l"/>
            <a:r>
              <a:rPr sz="1600">
                <a:solidFill>
                  <a:srgbClr val="344054"/>
                </a:solidFill>
              </a:rPr>
              <a:t>IBISWorld | Beer Manufacturing in Australia</a:t>
            </a:r>
          </a:p>
        </p:txBody>
      </p:sp>
      <p:sp>
        <p:nvSpPr>
          <p:cNvPr id="3" name="TextBox 2"/>
          <p:cNvSpPr txBox="true"/>
          <p:nvPr/>
        </p:nvSpPr>
        <p:spPr>
          <a:xfrm>
            <a:off x="360000" y="6120000"/>
            <a:ext cx="6096000" cy="338400"/>
          </a:xfrm>
          <a:prstGeom prst="rect">
            <a:avLst/>
          </a:prstGeom>
          <a:noFill/>
        </p:spPr>
        <p:txBody>
          <a:bodyPr wrap="square" rtlCol="false">
            <a:spAutoFit/>
          </a:bodyPr>
          <a:lstStyle/>
          <a:p>
            <a:pPr algn="l"/>
            <a:r>
              <a:rPr sz="1600">
                <a:solidFill>
                  <a:srgbClr val="344054"/>
                </a:solidFill>
              </a:rPr>
              <a:t>Industry Report</a:t>
            </a:r>
          </a:p>
        </p:txBody>
      </p:sp>
      <p:sp>
        <p:nvSpPr>
          <p:cNvPr id="4" name="TextBox 3"/>
          <p:cNvSpPr txBox="true"/>
          <p:nvPr/>
        </p:nvSpPr>
        <p:spPr>
          <a:xfrm>
            <a:off x="5760000" y="360000"/>
            <a:ext cx="6096000" cy="338400"/>
          </a:xfrm>
          <a:prstGeom prst="rect">
            <a:avLst/>
          </a:prstGeom>
          <a:noFill/>
        </p:spPr>
        <p:txBody>
          <a:bodyPr wrap="square" rtlCol="false">
            <a:spAutoFit/>
          </a:bodyPr>
          <a:lstStyle/>
          <a:p>
            <a:pPr algn="r"/>
            <a:r>
              <a:rPr sz="1600">
                <a:solidFill>
                  <a:srgbClr val="344054"/>
                </a:solidFill>
              </a:rPr>
              <a:t>Dec 2025</a:t>
            </a:r>
          </a:p>
        </p:txBody>
      </p:sp>
      <p:sp>
        <p:nvSpPr>
          <p:cNvPr id="5" name="TextBox 4"/>
          <p:cNvSpPr txBox="true"/>
          <p:nvPr/>
        </p:nvSpPr>
        <p:spPr>
          <a:xfrm>
            <a:off x="720000" y="720000"/>
            <a:ext cx="4296000" cy="5418000"/>
          </a:xfrm>
          <a:prstGeom prst="rect">
            <a:avLst/>
          </a:prstGeom>
          <a:noFill/>
        </p:spPr>
        <p:txBody>
          <a:bodyPr anchor="ctr" wrap="square" rtlCol="false">
            <a:spAutoFit/>
          </a:bodyPr>
          <a:lstStyle/>
          <a:p>
            <a:pPr>
              <a:spcAft>
                <a:spcPts val="1200"/>
              </a:spcAft>
            </a:pPr>
            <a:r>
              <a:rPr b="true" sz="4400">
                <a:solidFill>
                  <a:srgbClr val="CC1415"/>
                </a:solidFill>
              </a:rPr>
              <a:t>Companies</a:t>
            </a:r>
          </a:p>
          <a:p>
            <a:pPr>
              <a:lnSpc>
                <a:spcPct val="150000"/>
              </a:lnSpc>
            </a:pPr>
            <a:r>
              <a:rPr b="true" sz="1500">
                <a:solidFill>
                  <a:srgbClr val="051E33"/>
                </a:solidFill>
              </a:rPr>
              <a:t>Lion and Asahi continue to dominate the market.</a:t>
            </a:r>
            <a:r>
              <a:rPr sz="1500">
                <a:solidFill>
                  <a:srgbClr val="051E33"/>
                </a:solidFill>
              </a:rPr>
              <a:t>  These Japanese companies make up around half of the market, having recently acquired smaller breweries. Their scale and power make it hard for independent breweries to compete.</a:t>
            </a:r>
          </a:p>
        </p:txBody>
      </p:sp>
      <p:pic>
        <p:nvPicPr>
          <p:cNvPr id="6" name="Picture 5"/>
          <p:cNvPicPr>
            <a:picLocks noChangeAspect="true"/>
          </p:cNvPicPr>
          <p:nvPr/>
        </p:nvPicPr>
        <p:blipFill>
          <a:blip r:embed="rId2" cstate="print"/>
          <a:stretch>
            <a:fillRect/>
          </a:stretch>
        </p:blipFill>
        <p:spPr>
          <a:xfrm>
            <a:off x="6099048" y="969264"/>
            <a:ext cx="5733288" cy="4910328"/>
          </a:xfrm>
          <a:prstGeom prst="rect">
            <a:avLst/>
          </a:prstGeom>
        </p:spPr>
      </p:pic>
    </p:spTree>
  </p:cSld>
  <p:clrMapOvr>
    <a:masterClrMapping/>
  </p:clrMapOvr>
</p:sld>
</file>

<file path=ppt/slides/slide8.xml><?xml version="1.0" encoding="utf-8"?>
<p:sld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extBox 1"/>
          <p:cNvSpPr txBox="true"/>
          <p:nvPr/>
        </p:nvSpPr>
        <p:spPr>
          <a:xfrm>
            <a:off x="360000" y="360000"/>
            <a:ext cx="6096000" cy="338400"/>
          </a:xfrm>
          <a:prstGeom prst="rect">
            <a:avLst/>
          </a:prstGeom>
          <a:noFill/>
        </p:spPr>
        <p:txBody>
          <a:bodyPr wrap="square" rtlCol="false">
            <a:spAutoFit/>
          </a:bodyPr>
          <a:lstStyle/>
          <a:p>
            <a:pPr algn="l"/>
            <a:r>
              <a:rPr sz="1600">
                <a:solidFill>
                  <a:srgbClr val="344054"/>
                </a:solidFill>
              </a:rPr>
              <a:t>IBISWorld | Beer Manufacturing in Australia</a:t>
            </a:r>
          </a:p>
        </p:txBody>
      </p:sp>
      <p:sp>
        <p:nvSpPr>
          <p:cNvPr id="3" name="TextBox 2"/>
          <p:cNvSpPr txBox="true"/>
          <p:nvPr/>
        </p:nvSpPr>
        <p:spPr>
          <a:xfrm>
            <a:off x="360000" y="6120000"/>
            <a:ext cx="6096000" cy="338400"/>
          </a:xfrm>
          <a:prstGeom prst="rect">
            <a:avLst/>
          </a:prstGeom>
          <a:noFill/>
        </p:spPr>
        <p:txBody>
          <a:bodyPr wrap="square" rtlCol="false">
            <a:spAutoFit/>
          </a:bodyPr>
          <a:lstStyle/>
          <a:p>
            <a:pPr algn="l"/>
            <a:r>
              <a:rPr sz="1600">
                <a:solidFill>
                  <a:srgbClr val="344054"/>
                </a:solidFill>
              </a:rPr>
              <a:t>Industry Report</a:t>
            </a:r>
          </a:p>
        </p:txBody>
      </p:sp>
      <p:sp>
        <p:nvSpPr>
          <p:cNvPr id="4" name="TextBox 3"/>
          <p:cNvSpPr txBox="true"/>
          <p:nvPr/>
        </p:nvSpPr>
        <p:spPr>
          <a:xfrm>
            <a:off x="5760000" y="360000"/>
            <a:ext cx="6096000" cy="338400"/>
          </a:xfrm>
          <a:prstGeom prst="rect">
            <a:avLst/>
          </a:prstGeom>
          <a:noFill/>
        </p:spPr>
        <p:txBody>
          <a:bodyPr wrap="square" rtlCol="false">
            <a:spAutoFit/>
          </a:bodyPr>
          <a:lstStyle/>
          <a:p>
            <a:pPr algn="r"/>
            <a:r>
              <a:rPr sz="1600">
                <a:solidFill>
                  <a:srgbClr val="344054"/>
                </a:solidFill>
              </a:rPr>
              <a:t>Dec 2025</a:t>
            </a:r>
          </a:p>
        </p:txBody>
      </p:sp>
      <p:pic>
        <p:nvPicPr>
          <p:cNvPr id="5" name="Picture 4"/>
          <p:cNvPicPr>
            <a:picLocks noChangeAspect="true"/>
          </p:cNvPicPr>
          <p:nvPr/>
        </p:nvPicPr>
        <p:blipFill>
          <a:blip r:embed="rId2" cstate="print"/>
          <a:stretch>
            <a:fillRect/>
          </a:stretch>
        </p:blipFill>
        <p:spPr>
          <a:xfrm>
            <a:off x="795528" y="694944"/>
            <a:ext cx="4498848" cy="5394960"/>
          </a:xfrm>
          <a:prstGeom prst="rect">
            <a:avLst/>
          </a:prstGeom>
        </p:spPr>
      </p:pic>
      <p:sp>
        <p:nvSpPr>
          <p:cNvPr id="6" name="TextBox 5"/>
          <p:cNvSpPr txBox="true"/>
          <p:nvPr/>
        </p:nvSpPr>
        <p:spPr>
          <a:xfrm>
            <a:off x="6816000" y="720000"/>
            <a:ext cx="4296000" cy="5418000"/>
          </a:xfrm>
          <a:prstGeom prst="rect">
            <a:avLst/>
          </a:prstGeom>
          <a:noFill/>
        </p:spPr>
        <p:txBody>
          <a:bodyPr anchor="ctr" wrap="square" rtlCol="false">
            <a:spAutoFit/>
          </a:bodyPr>
          <a:lstStyle/>
          <a:p>
            <a:r>
              <a:rPr b="true" sz="4400">
                <a:solidFill>
                  <a:srgbClr val="CC1415"/>
                </a:solidFill>
              </a:rPr>
              <a:t>Industry Structure</a:t>
            </a:r>
          </a:p>
        </p:txBody>
      </p:sp>
    </p:spTree>
  </p:cSld>
  <p:clrMapOvr>
    <a:masterClrMapping/>
  </p:clrMapOvr>
</p:sld>
</file>

<file path=ppt/slides/slide9.xml><?xml version="1.0" encoding="utf-8"?>
<p:sld xmlns:r="http://schemas.openxmlformats.org/officeDocument/2006/relationship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extBox 1"/>
          <p:cNvSpPr txBox="true"/>
          <p:nvPr/>
        </p:nvSpPr>
        <p:spPr>
          <a:xfrm>
            <a:off x="1078992" y="3172968"/>
            <a:ext cx="7315200" cy="2404872"/>
          </a:xfrm>
          <a:prstGeom prst="rect">
            <a:avLst/>
          </a:prstGeom>
          <a:noFill/>
        </p:spPr>
        <p:txBody>
          <a:bodyPr anchor="ctr" wrap="square" rtlCol="false">
            <a:spAutoFit/>
          </a:bodyPr>
          <a:lstStyle/>
          <a:p>
            <a:r>
              <a:rPr b="true" sz="6600">
                <a:solidFill>
                  <a:prstClr val="white"/>
                </a:solidFill>
              </a:rPr>
              <a:t>Thank You</a:t>
            </a:r>
            <a:br/>
            <a:br/>
            <a:r>
              <a:rPr b="true" sz="3200">
                <a:solidFill>
                  <a:prstClr val="white"/>
                </a:solidFill>
              </a:rPr>
              <a:t>Got Questions?</a:t>
            </a:r>
            <a:br/>
            <a:r>
              <a:rPr sz="2200">
                <a:solidFill>
                  <a:prstClr val="white"/>
                </a:solidFill>
              </a:rPr>
              <a:t>Call 1-800-330-3772 or email info@IBISWorld.com</a:t>
            </a:r>
          </a:p>
        </p:txBody>
      </p:sp>
      <p:sp>
        <p:nvSpPr>
          <p:cNvPr id="3" name="TextBox 2"/>
          <p:cNvSpPr txBox="true"/>
          <p:nvPr/>
        </p:nvSpPr>
        <p:spPr>
          <a:xfrm>
            <a:off x="5760000" y="6120000"/>
            <a:ext cx="6096000" cy="338400"/>
          </a:xfrm>
          <a:prstGeom prst="rect">
            <a:avLst/>
          </a:prstGeom>
          <a:noFill/>
        </p:spPr>
        <p:txBody>
          <a:bodyPr wrap="square" rtlCol="false">
            <a:spAutoFit/>
          </a:bodyPr>
          <a:lstStyle/>
          <a:p>
            <a:pPr algn="r"/>
            <a:r>
              <a:rPr sz="1600">
                <a:solidFill>
                  <a:srgbClr val="B4BBC1"/>
                </a:solidFill>
              </a:rPr>
              <a:t>AU Industry Report</a:t>
            </a:r>
          </a:p>
        </p:txBody>
      </p:sp>
    </p:spTree>
  </p:cSld>
  <p:clrMapOvr>
    <a:masterClrMapping/>
  </p:clrMapOvr>
</p:sld>
</file>

<file path=ppt/theme/theme1.xml><?xml version="1.0" encoding="utf-8"?>
<a:theme xmlns:a="http://schemas.openxmlformats.org/drawingml/2006/main" name="IBISWorld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3EB2A453241141BE8CD30453180F00" ma:contentTypeVersion="21" ma:contentTypeDescription="Create a new document." ma:contentTypeScope="" ma:versionID="607fdaa1f9c72e22dafc228c9c90b32d">
  <xsd:schema xmlns:xsd="http://www.w3.org/2001/XMLSchema" xmlns:xs="http://www.w3.org/2001/XMLSchema" xmlns:p="http://schemas.microsoft.com/office/2006/metadata/properties" xmlns:ns2="6b6cde95-7368-48ff-9b5a-267c17a7c5ec" xmlns:ns3="b9e5109d-b5df-4b03-9a51-66c5bec7bbbc" targetNamespace="http://schemas.microsoft.com/office/2006/metadata/properties" ma:root="true" ma:fieldsID="21da111bf780818f50ffd774a37d7287" ns2:_="" ns3:_="">
    <xsd:import namespace="6b6cde95-7368-48ff-9b5a-267c17a7c5ec"/>
    <xsd:import namespace="b9e5109d-b5df-4b03-9a51-66c5bec7bbb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Date" minOccurs="0"/>
                <xsd:element ref="ns3:SharedWithUsers" minOccurs="0"/>
                <xsd:element ref="ns3:SharedWithDetails" minOccurs="0"/>
                <xsd:element ref="ns2:Notes0" minOccurs="0"/>
                <xsd:element ref="ns2:MediaServiceGenerationTime" minOccurs="0"/>
                <xsd:element ref="ns2:MediaServiceEventHashCode" minOccurs="0"/>
                <xsd:element ref="ns2:MediaServiceAutoKeyPoints" minOccurs="0"/>
                <xsd:element ref="ns2:MediaServiceKeyPoints" minOccurs="0"/>
                <xsd:element ref="ns2:Preview" minOccurs="0"/>
                <xsd:element ref="ns2:Country"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6cde95-7368-48ff-9b5a-267c17a7c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Date" ma:index="13" nillable="true" ma:displayName="Date" ma:format="DateOnly" ma:internalName="Date">
      <xsd:simpleType>
        <xsd:restriction base="dms:DateTime"/>
      </xsd:simpleType>
    </xsd:element>
    <xsd:element name="Notes0" ma:index="16" nillable="true" ma:displayName="Notes" ma:internalName="Notes0">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Preview" ma:index="21" nillable="true" ma:displayName="Preview" ma:format="Image" ma:internalName="Preview">
      <xsd:complexType>
        <xsd:complexContent>
          <xsd:extension base="dms:URL">
            <xsd:sequence>
              <xsd:element name="Url" type="dms:ValidUrl" minOccurs="0" nillable="true"/>
              <xsd:element name="Description" type="xsd:string" nillable="true"/>
            </xsd:sequence>
          </xsd:extension>
        </xsd:complexContent>
      </xsd:complexType>
    </xsd:element>
    <xsd:element name="Country" ma:index="22" nillable="true" ma:displayName="Country" ma:format="Dropdown" ma:internalName="Country">
      <xsd:simpleType>
        <xsd:restriction base="dms:Text">
          <xsd:maxLength value="255"/>
        </xsd:restriction>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dd3e1fa-ddaf-4b73-b4ee-3c718f79ed6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e5109d-b5df-4b03-9a51-66c5bec7bbb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4ecab953-b433-469d-a18d-adcdfeb01fd7}" ma:internalName="TaxCatchAll" ma:showField="CatchAllData" ma:web="b9e5109d-b5df-4b03-9a51-66c5bec7bb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eview xmlns="6b6cde95-7368-48ff-9b5a-267c17a7c5ec">
      <Url xsi:nil="true"/>
      <Description xsi:nil="true"/>
    </Preview>
    <Country xmlns="6b6cde95-7368-48ff-9b5a-267c17a7c5ec" xsi:nil="true"/>
    <Date xmlns="6b6cde95-7368-48ff-9b5a-267c17a7c5ec" xsi:nil="true"/>
    <TaxCatchAll xmlns="b9e5109d-b5df-4b03-9a51-66c5bec7bbbc" xsi:nil="true"/>
    <Notes0 xmlns="6b6cde95-7368-48ff-9b5a-267c17a7c5ec" xsi:nil="true"/>
    <lcf76f155ced4ddcb4097134ff3c332f xmlns="6b6cde95-7368-48ff-9b5a-267c17a7c5e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025CD11-D187-4EBC-B002-0BBF1E137F38}"/>
</file>

<file path=customXml/itemProps2.xml><?xml version="1.0" encoding="utf-8"?>
<ds:datastoreItem xmlns:ds="http://schemas.openxmlformats.org/officeDocument/2006/customXml" ds:itemID="{7EECED7D-D255-4D26-8010-D5D684D515D6}"/>
</file>

<file path=customXml/itemProps3.xml><?xml version="1.0" encoding="utf-8"?>
<ds:datastoreItem xmlns:ds="http://schemas.openxmlformats.org/officeDocument/2006/customXml" ds:itemID="{BA53A6AD-763F-48D1-8AA6-439BBB0A3E5B}"/>
</file>

<file path=docProps/app.xml><?xml version="1.0" encoding="utf-8"?>
<Properties xmlns:vt="http://schemas.openxmlformats.org/officeDocument/2006/docPropsVTypes" xmlns="http://schemas.openxmlformats.org/officeDocument/2006/extended-properties">
  <Application>Microsoft Office PowerPoint</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 Murphy</dc:creator>
  <cp:lastModifiedBy>Jamie Schauer</cp:lastModifiedBy>
  <dcterms:created xsi:type="dcterms:W3CDTF">2023-04-10T23:50:12Z</dcterms:created>
  <dcterms:modified xsi:type="dcterms:W3CDTF">2023-08-23T19:41:07Z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0x010100903EB2A453241141BE8CD30453180F00</vt:lpwstr>
  </property>
</Properties>
</file>