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7057" r:id="rId3"/>
    <p:sldId id="259" r:id="rId4"/>
    <p:sldId id="327" r:id="rId5"/>
    <p:sldId id="326" r:id="rId6"/>
    <p:sldId id="31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9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8D2A-4F88-4881-A6D4-18E635A9C88C}"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E90B0-1C5A-4228-AD1B-79EC300862C0}" type="slidenum">
              <a:rPr lang="en-US" smtClean="0"/>
              <a:t>‹#›</a:t>
            </a:fld>
            <a:endParaRPr lang="en-US"/>
          </a:p>
        </p:txBody>
      </p:sp>
    </p:spTree>
    <p:extLst>
      <p:ext uri="{BB962C8B-B14F-4D97-AF65-F5344CB8AC3E}">
        <p14:creationId xmlns:p14="http://schemas.microsoft.com/office/powerpoint/2010/main" val="1361761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US" sz="1200" b="0" i="0" dirty="0"/>
          </a:p>
        </p:txBody>
      </p:sp>
      <p:sp>
        <p:nvSpPr>
          <p:cNvPr id="4" name="Slide Number Placeholder 3"/>
          <p:cNvSpPr>
            <a:spLocks noGrp="1"/>
          </p:cNvSpPr>
          <p:nvPr>
            <p:ph type="sldNum" sz="quarter" idx="5"/>
          </p:nvPr>
        </p:nvSpPr>
        <p:spPr/>
        <p:txBody>
          <a:bodyPr/>
          <a:lstStyle/>
          <a:p>
            <a:fld id="{2AD3CC9C-8709-4CC3-B8BF-78FFB8742C6A}" type="slidenum">
              <a:rPr lang="en-US" smtClean="0"/>
              <a:t>1</a:t>
            </a:fld>
            <a:endParaRPr lang="en-US" dirty="0"/>
          </a:p>
        </p:txBody>
      </p:sp>
    </p:spTree>
    <p:extLst>
      <p:ext uri="{BB962C8B-B14F-4D97-AF65-F5344CB8AC3E}">
        <p14:creationId xmlns:p14="http://schemas.microsoft.com/office/powerpoint/2010/main" val="2005873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US" sz="1200" b="0" i="0" dirty="0"/>
          </a:p>
        </p:txBody>
      </p:sp>
      <p:sp>
        <p:nvSpPr>
          <p:cNvPr id="4" name="Slide Number Placeholder 3"/>
          <p:cNvSpPr>
            <a:spLocks noGrp="1"/>
          </p:cNvSpPr>
          <p:nvPr>
            <p:ph type="sldNum" sz="quarter" idx="5"/>
          </p:nvPr>
        </p:nvSpPr>
        <p:spPr/>
        <p:txBody>
          <a:bodyPr/>
          <a:lstStyle/>
          <a:p>
            <a:fld id="{2AD3CC9C-8709-4CC3-B8BF-78FFB8742C6A}" type="slidenum">
              <a:rPr lang="en-US" smtClean="0"/>
              <a:t>2</a:t>
            </a:fld>
            <a:endParaRPr lang="en-US" dirty="0"/>
          </a:p>
        </p:txBody>
      </p:sp>
    </p:spTree>
    <p:extLst>
      <p:ext uri="{BB962C8B-B14F-4D97-AF65-F5344CB8AC3E}">
        <p14:creationId xmlns:p14="http://schemas.microsoft.com/office/powerpoint/2010/main" val="5028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US" sz="1200" b="0" i="0" dirty="0"/>
          </a:p>
        </p:txBody>
      </p:sp>
      <p:sp>
        <p:nvSpPr>
          <p:cNvPr id="4" name="Slide Number Placeholder 3"/>
          <p:cNvSpPr>
            <a:spLocks noGrp="1"/>
          </p:cNvSpPr>
          <p:nvPr>
            <p:ph type="sldNum" sz="quarter" idx="5"/>
          </p:nvPr>
        </p:nvSpPr>
        <p:spPr/>
        <p:txBody>
          <a:bodyPr/>
          <a:lstStyle/>
          <a:p>
            <a:fld id="{2AD3CC9C-8709-4CC3-B8BF-78FFB8742C6A}" type="slidenum">
              <a:rPr lang="en-US" smtClean="0"/>
              <a:t>3</a:t>
            </a:fld>
            <a:endParaRPr lang="en-US" dirty="0"/>
          </a:p>
        </p:txBody>
      </p:sp>
    </p:spTree>
    <p:extLst>
      <p:ext uri="{BB962C8B-B14F-4D97-AF65-F5344CB8AC3E}">
        <p14:creationId xmlns:p14="http://schemas.microsoft.com/office/powerpoint/2010/main" val="209364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US" sz="1200" b="0" i="0" dirty="0"/>
          </a:p>
        </p:txBody>
      </p:sp>
      <p:sp>
        <p:nvSpPr>
          <p:cNvPr id="4" name="Slide Number Placeholder 3"/>
          <p:cNvSpPr>
            <a:spLocks noGrp="1"/>
          </p:cNvSpPr>
          <p:nvPr>
            <p:ph type="sldNum" sz="quarter" idx="5"/>
          </p:nvPr>
        </p:nvSpPr>
        <p:spPr/>
        <p:txBody>
          <a:bodyPr/>
          <a:lstStyle/>
          <a:p>
            <a:fld id="{2AD3CC9C-8709-4CC3-B8BF-78FFB8742C6A}" type="slidenum">
              <a:rPr lang="en-US" smtClean="0"/>
              <a:t>4</a:t>
            </a:fld>
            <a:endParaRPr lang="en-US" dirty="0"/>
          </a:p>
        </p:txBody>
      </p:sp>
    </p:spTree>
    <p:extLst>
      <p:ext uri="{BB962C8B-B14F-4D97-AF65-F5344CB8AC3E}">
        <p14:creationId xmlns:p14="http://schemas.microsoft.com/office/powerpoint/2010/main" val="347706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US" sz="1200" b="0" i="0" dirty="0"/>
          </a:p>
        </p:txBody>
      </p:sp>
      <p:sp>
        <p:nvSpPr>
          <p:cNvPr id="4" name="Slide Number Placeholder 3"/>
          <p:cNvSpPr>
            <a:spLocks noGrp="1"/>
          </p:cNvSpPr>
          <p:nvPr>
            <p:ph type="sldNum" sz="quarter" idx="5"/>
          </p:nvPr>
        </p:nvSpPr>
        <p:spPr/>
        <p:txBody>
          <a:bodyPr/>
          <a:lstStyle/>
          <a:p>
            <a:fld id="{2AD3CC9C-8709-4CC3-B8BF-78FFB8742C6A}" type="slidenum">
              <a:rPr lang="en-US" smtClean="0"/>
              <a:t>5</a:t>
            </a:fld>
            <a:endParaRPr lang="en-US" dirty="0"/>
          </a:p>
        </p:txBody>
      </p:sp>
    </p:spTree>
    <p:extLst>
      <p:ext uri="{BB962C8B-B14F-4D97-AF65-F5344CB8AC3E}">
        <p14:creationId xmlns:p14="http://schemas.microsoft.com/office/powerpoint/2010/main" val="1849523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US" sz="1200" b="0" i="0" dirty="0"/>
          </a:p>
        </p:txBody>
      </p:sp>
      <p:sp>
        <p:nvSpPr>
          <p:cNvPr id="4" name="Slide Number Placeholder 3"/>
          <p:cNvSpPr>
            <a:spLocks noGrp="1"/>
          </p:cNvSpPr>
          <p:nvPr>
            <p:ph type="sldNum" sz="quarter" idx="5"/>
          </p:nvPr>
        </p:nvSpPr>
        <p:spPr/>
        <p:txBody>
          <a:bodyPr/>
          <a:lstStyle/>
          <a:p>
            <a:fld id="{2AD3CC9C-8709-4CC3-B8BF-78FFB8742C6A}" type="slidenum">
              <a:rPr lang="en-US" smtClean="0"/>
              <a:t>6</a:t>
            </a:fld>
            <a:endParaRPr lang="en-US" dirty="0"/>
          </a:p>
        </p:txBody>
      </p:sp>
    </p:spTree>
    <p:extLst>
      <p:ext uri="{BB962C8B-B14F-4D97-AF65-F5344CB8AC3E}">
        <p14:creationId xmlns:p14="http://schemas.microsoft.com/office/powerpoint/2010/main" val="2584599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7EC1-1942-3418-7D15-84CBC9BDDA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391B58-FCA5-3F2C-D4D8-C0C447E4A2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E5C7D9-4579-1850-3772-14F51442BBC1}"/>
              </a:ext>
            </a:extLst>
          </p:cNvPr>
          <p:cNvSpPr>
            <a:spLocks noGrp="1"/>
          </p:cNvSpPr>
          <p:nvPr>
            <p:ph type="dt" sz="half" idx="10"/>
          </p:nvPr>
        </p:nvSpPr>
        <p:spPr/>
        <p:txBody>
          <a:bodyPr/>
          <a:lstStyle/>
          <a:p>
            <a:fld id="{E6892B3E-FA4C-4C6F-AC51-B1936EECF892}" type="datetimeFigureOut">
              <a:rPr lang="en-US" smtClean="0"/>
              <a:t>2/3/2025</a:t>
            </a:fld>
            <a:endParaRPr lang="en-US"/>
          </a:p>
        </p:txBody>
      </p:sp>
      <p:sp>
        <p:nvSpPr>
          <p:cNvPr id="5" name="Footer Placeholder 4">
            <a:extLst>
              <a:ext uri="{FF2B5EF4-FFF2-40B4-BE49-F238E27FC236}">
                <a16:creationId xmlns:a16="http://schemas.microsoft.com/office/drawing/2014/main" id="{00F9A9DE-B09C-259A-8283-FB0161BE7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084E75-8743-2E51-B188-36AA8FA91727}"/>
              </a:ext>
            </a:extLst>
          </p:cNvPr>
          <p:cNvSpPr>
            <a:spLocks noGrp="1"/>
          </p:cNvSpPr>
          <p:nvPr>
            <p:ph type="sldNum" sz="quarter" idx="12"/>
          </p:nvPr>
        </p:nvSpPr>
        <p:spPr/>
        <p:txBody>
          <a:bodyPr/>
          <a:lstStyle/>
          <a:p>
            <a:fld id="{75096956-F83B-43C9-A207-51CCBD0DA539}" type="slidenum">
              <a:rPr lang="en-US" smtClean="0"/>
              <a:t>‹#›</a:t>
            </a:fld>
            <a:endParaRPr lang="en-US"/>
          </a:p>
        </p:txBody>
      </p:sp>
    </p:spTree>
    <p:extLst>
      <p:ext uri="{BB962C8B-B14F-4D97-AF65-F5344CB8AC3E}">
        <p14:creationId xmlns:p14="http://schemas.microsoft.com/office/powerpoint/2010/main" val="2155743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C23A-4CE4-03D3-9996-4E84051DB5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20B29B-8853-A74A-4F5A-E03156BC28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214E0D-D4ED-0C60-E5D4-A867658DEF0D}"/>
              </a:ext>
            </a:extLst>
          </p:cNvPr>
          <p:cNvSpPr>
            <a:spLocks noGrp="1"/>
          </p:cNvSpPr>
          <p:nvPr>
            <p:ph type="dt" sz="half" idx="10"/>
          </p:nvPr>
        </p:nvSpPr>
        <p:spPr/>
        <p:txBody>
          <a:bodyPr/>
          <a:lstStyle/>
          <a:p>
            <a:fld id="{E6892B3E-FA4C-4C6F-AC51-B1936EECF892}" type="datetimeFigureOut">
              <a:rPr lang="en-US" smtClean="0"/>
              <a:t>2/3/2025</a:t>
            </a:fld>
            <a:endParaRPr lang="en-US"/>
          </a:p>
        </p:txBody>
      </p:sp>
      <p:sp>
        <p:nvSpPr>
          <p:cNvPr id="5" name="Footer Placeholder 4">
            <a:extLst>
              <a:ext uri="{FF2B5EF4-FFF2-40B4-BE49-F238E27FC236}">
                <a16:creationId xmlns:a16="http://schemas.microsoft.com/office/drawing/2014/main" id="{0D27BBB8-2CF8-86CC-744D-7BE0B4FD6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1CEA5-67EE-3BAE-6031-C7A5D77C45F0}"/>
              </a:ext>
            </a:extLst>
          </p:cNvPr>
          <p:cNvSpPr>
            <a:spLocks noGrp="1"/>
          </p:cNvSpPr>
          <p:nvPr>
            <p:ph type="sldNum" sz="quarter" idx="12"/>
          </p:nvPr>
        </p:nvSpPr>
        <p:spPr/>
        <p:txBody>
          <a:bodyPr/>
          <a:lstStyle/>
          <a:p>
            <a:fld id="{75096956-F83B-43C9-A207-51CCBD0DA539}" type="slidenum">
              <a:rPr lang="en-US" smtClean="0"/>
              <a:t>‹#›</a:t>
            </a:fld>
            <a:endParaRPr lang="en-US"/>
          </a:p>
        </p:txBody>
      </p:sp>
    </p:spTree>
    <p:extLst>
      <p:ext uri="{BB962C8B-B14F-4D97-AF65-F5344CB8AC3E}">
        <p14:creationId xmlns:p14="http://schemas.microsoft.com/office/powerpoint/2010/main" val="448271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E9E2DF-736E-BEE1-C81C-FB80843008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A98761-AE8C-E1FB-1D9D-61AB60CB8E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673D9-2406-EA8F-2858-5179E744A4CE}"/>
              </a:ext>
            </a:extLst>
          </p:cNvPr>
          <p:cNvSpPr>
            <a:spLocks noGrp="1"/>
          </p:cNvSpPr>
          <p:nvPr>
            <p:ph type="dt" sz="half" idx="10"/>
          </p:nvPr>
        </p:nvSpPr>
        <p:spPr/>
        <p:txBody>
          <a:bodyPr/>
          <a:lstStyle/>
          <a:p>
            <a:fld id="{E6892B3E-FA4C-4C6F-AC51-B1936EECF892}" type="datetimeFigureOut">
              <a:rPr lang="en-US" smtClean="0"/>
              <a:t>2/3/2025</a:t>
            </a:fld>
            <a:endParaRPr lang="en-US"/>
          </a:p>
        </p:txBody>
      </p:sp>
      <p:sp>
        <p:nvSpPr>
          <p:cNvPr id="5" name="Footer Placeholder 4">
            <a:extLst>
              <a:ext uri="{FF2B5EF4-FFF2-40B4-BE49-F238E27FC236}">
                <a16:creationId xmlns:a16="http://schemas.microsoft.com/office/drawing/2014/main" id="{F73730A4-452F-6AFA-2A77-7C89F32FC1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BABFF-F9EB-6C89-583D-06B0EFB0BE16}"/>
              </a:ext>
            </a:extLst>
          </p:cNvPr>
          <p:cNvSpPr>
            <a:spLocks noGrp="1"/>
          </p:cNvSpPr>
          <p:nvPr>
            <p:ph type="sldNum" sz="quarter" idx="12"/>
          </p:nvPr>
        </p:nvSpPr>
        <p:spPr/>
        <p:txBody>
          <a:bodyPr/>
          <a:lstStyle/>
          <a:p>
            <a:fld id="{75096956-F83B-43C9-A207-51CCBD0DA539}" type="slidenum">
              <a:rPr lang="en-US" smtClean="0"/>
              <a:t>‹#›</a:t>
            </a:fld>
            <a:endParaRPr lang="en-US"/>
          </a:p>
        </p:txBody>
      </p:sp>
    </p:spTree>
    <p:extLst>
      <p:ext uri="{BB962C8B-B14F-4D97-AF65-F5344CB8AC3E}">
        <p14:creationId xmlns:p14="http://schemas.microsoft.com/office/powerpoint/2010/main" val="588893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0A7D08EF-339C-2332-7A35-C1993F226A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89532" cy="6859387"/>
          </a:xfrm>
          <a:prstGeom prst="rect">
            <a:avLst/>
          </a:prstGeom>
        </p:spPr>
      </p:pic>
      <p:pic>
        <p:nvPicPr>
          <p:cNvPr id="11" name="Picture 10">
            <a:extLst>
              <a:ext uri="{FF2B5EF4-FFF2-40B4-BE49-F238E27FC236}">
                <a16:creationId xmlns:a16="http://schemas.microsoft.com/office/drawing/2014/main" id="{6B5E9AEA-0B20-5DCD-1DEA-40C530B0C78F}"/>
              </a:ext>
            </a:extLst>
          </p:cNvPr>
          <p:cNvPicPr>
            <a:picLocks noChangeAspect="1"/>
          </p:cNvPicPr>
          <p:nvPr userDrawn="1"/>
        </p:nvPicPr>
        <p:blipFill>
          <a:blip r:embed="rId3"/>
          <a:stretch>
            <a:fillRect/>
          </a:stretch>
        </p:blipFill>
        <p:spPr>
          <a:xfrm>
            <a:off x="433911" y="456203"/>
            <a:ext cx="1521235" cy="440797"/>
          </a:xfrm>
          <a:prstGeom prst="rect">
            <a:avLst/>
          </a:prstGeom>
        </p:spPr>
      </p:pic>
    </p:spTree>
    <p:extLst>
      <p:ext uri="{BB962C8B-B14F-4D97-AF65-F5344CB8AC3E}">
        <p14:creationId xmlns:p14="http://schemas.microsoft.com/office/powerpoint/2010/main" val="237889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67923-C41A-34D8-021D-51FDFE20DB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A9B870-270D-42D0-596A-55B3443AEF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CEFD69-9C14-BD73-BD7B-7199D764F26E}"/>
              </a:ext>
            </a:extLst>
          </p:cNvPr>
          <p:cNvSpPr>
            <a:spLocks noGrp="1"/>
          </p:cNvSpPr>
          <p:nvPr>
            <p:ph type="dt" sz="half" idx="10"/>
          </p:nvPr>
        </p:nvSpPr>
        <p:spPr/>
        <p:txBody>
          <a:bodyPr/>
          <a:lstStyle/>
          <a:p>
            <a:fld id="{E6892B3E-FA4C-4C6F-AC51-B1936EECF892}" type="datetimeFigureOut">
              <a:rPr lang="en-US" smtClean="0"/>
              <a:t>2/3/2025</a:t>
            </a:fld>
            <a:endParaRPr lang="en-US"/>
          </a:p>
        </p:txBody>
      </p:sp>
      <p:sp>
        <p:nvSpPr>
          <p:cNvPr id="5" name="Footer Placeholder 4">
            <a:extLst>
              <a:ext uri="{FF2B5EF4-FFF2-40B4-BE49-F238E27FC236}">
                <a16:creationId xmlns:a16="http://schemas.microsoft.com/office/drawing/2014/main" id="{C8668D28-185B-05F1-CEBE-405F77349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67AAD5-F009-268D-6734-8BA7A8A2D1E7}"/>
              </a:ext>
            </a:extLst>
          </p:cNvPr>
          <p:cNvSpPr>
            <a:spLocks noGrp="1"/>
          </p:cNvSpPr>
          <p:nvPr>
            <p:ph type="sldNum" sz="quarter" idx="12"/>
          </p:nvPr>
        </p:nvSpPr>
        <p:spPr/>
        <p:txBody>
          <a:bodyPr/>
          <a:lstStyle/>
          <a:p>
            <a:fld id="{75096956-F83B-43C9-A207-51CCBD0DA539}" type="slidenum">
              <a:rPr lang="en-US" smtClean="0"/>
              <a:t>‹#›</a:t>
            </a:fld>
            <a:endParaRPr lang="en-US"/>
          </a:p>
        </p:txBody>
      </p:sp>
    </p:spTree>
    <p:extLst>
      <p:ext uri="{BB962C8B-B14F-4D97-AF65-F5344CB8AC3E}">
        <p14:creationId xmlns:p14="http://schemas.microsoft.com/office/powerpoint/2010/main" val="362406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079DD-C578-FA9B-01C6-38BF80FBCE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5D6C31-EE32-49B0-3506-944221852E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ABCF7C-610A-D66B-0AFC-C314C79A9DA7}"/>
              </a:ext>
            </a:extLst>
          </p:cNvPr>
          <p:cNvSpPr>
            <a:spLocks noGrp="1"/>
          </p:cNvSpPr>
          <p:nvPr>
            <p:ph type="dt" sz="half" idx="10"/>
          </p:nvPr>
        </p:nvSpPr>
        <p:spPr/>
        <p:txBody>
          <a:bodyPr/>
          <a:lstStyle/>
          <a:p>
            <a:fld id="{E6892B3E-FA4C-4C6F-AC51-B1936EECF892}" type="datetimeFigureOut">
              <a:rPr lang="en-US" smtClean="0"/>
              <a:t>2/3/2025</a:t>
            </a:fld>
            <a:endParaRPr lang="en-US"/>
          </a:p>
        </p:txBody>
      </p:sp>
      <p:sp>
        <p:nvSpPr>
          <p:cNvPr id="5" name="Footer Placeholder 4">
            <a:extLst>
              <a:ext uri="{FF2B5EF4-FFF2-40B4-BE49-F238E27FC236}">
                <a16:creationId xmlns:a16="http://schemas.microsoft.com/office/drawing/2014/main" id="{72FE5B23-CD44-CBB2-FC72-377ABE336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9E273-167C-6CD2-E29D-FC3587ECFB30}"/>
              </a:ext>
            </a:extLst>
          </p:cNvPr>
          <p:cNvSpPr>
            <a:spLocks noGrp="1"/>
          </p:cNvSpPr>
          <p:nvPr>
            <p:ph type="sldNum" sz="quarter" idx="12"/>
          </p:nvPr>
        </p:nvSpPr>
        <p:spPr/>
        <p:txBody>
          <a:bodyPr/>
          <a:lstStyle/>
          <a:p>
            <a:fld id="{75096956-F83B-43C9-A207-51CCBD0DA539}" type="slidenum">
              <a:rPr lang="en-US" smtClean="0"/>
              <a:t>‹#›</a:t>
            </a:fld>
            <a:endParaRPr lang="en-US"/>
          </a:p>
        </p:txBody>
      </p:sp>
    </p:spTree>
    <p:extLst>
      <p:ext uri="{BB962C8B-B14F-4D97-AF65-F5344CB8AC3E}">
        <p14:creationId xmlns:p14="http://schemas.microsoft.com/office/powerpoint/2010/main" val="113747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5A39-AB50-FDBE-8C4E-78186CC949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D43B01-FCC6-2B3B-CE88-260E57596E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8BA1BF-CE17-ECCC-FFD0-C5DE40C348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7D4FD7-DDEB-5A9B-26F7-18E4E72E4A7F}"/>
              </a:ext>
            </a:extLst>
          </p:cNvPr>
          <p:cNvSpPr>
            <a:spLocks noGrp="1"/>
          </p:cNvSpPr>
          <p:nvPr>
            <p:ph type="dt" sz="half" idx="10"/>
          </p:nvPr>
        </p:nvSpPr>
        <p:spPr/>
        <p:txBody>
          <a:bodyPr/>
          <a:lstStyle/>
          <a:p>
            <a:fld id="{E6892B3E-FA4C-4C6F-AC51-B1936EECF892}" type="datetimeFigureOut">
              <a:rPr lang="en-US" smtClean="0"/>
              <a:t>2/3/2025</a:t>
            </a:fld>
            <a:endParaRPr lang="en-US"/>
          </a:p>
        </p:txBody>
      </p:sp>
      <p:sp>
        <p:nvSpPr>
          <p:cNvPr id="6" name="Footer Placeholder 5">
            <a:extLst>
              <a:ext uri="{FF2B5EF4-FFF2-40B4-BE49-F238E27FC236}">
                <a16:creationId xmlns:a16="http://schemas.microsoft.com/office/drawing/2014/main" id="{8D010987-2363-C4B7-537B-61FC02B704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BD0DA-88E2-202C-6D20-22AB55070D40}"/>
              </a:ext>
            </a:extLst>
          </p:cNvPr>
          <p:cNvSpPr>
            <a:spLocks noGrp="1"/>
          </p:cNvSpPr>
          <p:nvPr>
            <p:ph type="sldNum" sz="quarter" idx="12"/>
          </p:nvPr>
        </p:nvSpPr>
        <p:spPr/>
        <p:txBody>
          <a:bodyPr/>
          <a:lstStyle/>
          <a:p>
            <a:fld id="{75096956-F83B-43C9-A207-51CCBD0DA539}" type="slidenum">
              <a:rPr lang="en-US" smtClean="0"/>
              <a:t>‹#›</a:t>
            </a:fld>
            <a:endParaRPr lang="en-US"/>
          </a:p>
        </p:txBody>
      </p:sp>
    </p:spTree>
    <p:extLst>
      <p:ext uri="{BB962C8B-B14F-4D97-AF65-F5344CB8AC3E}">
        <p14:creationId xmlns:p14="http://schemas.microsoft.com/office/powerpoint/2010/main" val="69568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FFAF-D839-D28A-DC06-74F6419E9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009B42-A2C7-F685-9DA8-52C2B87B0F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97C0AD-9742-EEB5-AE46-13FA20B927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19DCC3-0B4F-4C71-8474-3AEDE569C8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11F20-8B6E-1124-9E7C-6CB402CF4B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9EB16B-F9BB-539A-03C5-4FD17731A132}"/>
              </a:ext>
            </a:extLst>
          </p:cNvPr>
          <p:cNvSpPr>
            <a:spLocks noGrp="1"/>
          </p:cNvSpPr>
          <p:nvPr>
            <p:ph type="dt" sz="half" idx="10"/>
          </p:nvPr>
        </p:nvSpPr>
        <p:spPr/>
        <p:txBody>
          <a:bodyPr/>
          <a:lstStyle/>
          <a:p>
            <a:fld id="{E6892B3E-FA4C-4C6F-AC51-B1936EECF892}" type="datetimeFigureOut">
              <a:rPr lang="en-US" smtClean="0"/>
              <a:t>2/3/2025</a:t>
            </a:fld>
            <a:endParaRPr lang="en-US"/>
          </a:p>
        </p:txBody>
      </p:sp>
      <p:sp>
        <p:nvSpPr>
          <p:cNvPr id="8" name="Footer Placeholder 7">
            <a:extLst>
              <a:ext uri="{FF2B5EF4-FFF2-40B4-BE49-F238E27FC236}">
                <a16:creationId xmlns:a16="http://schemas.microsoft.com/office/drawing/2014/main" id="{288432A3-62BE-660A-E827-5956D6997F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2E9FDF-5CD3-9BC2-C61E-D35C985DC480}"/>
              </a:ext>
            </a:extLst>
          </p:cNvPr>
          <p:cNvSpPr>
            <a:spLocks noGrp="1"/>
          </p:cNvSpPr>
          <p:nvPr>
            <p:ph type="sldNum" sz="quarter" idx="12"/>
          </p:nvPr>
        </p:nvSpPr>
        <p:spPr/>
        <p:txBody>
          <a:bodyPr/>
          <a:lstStyle/>
          <a:p>
            <a:fld id="{75096956-F83B-43C9-A207-51CCBD0DA539}" type="slidenum">
              <a:rPr lang="en-US" smtClean="0"/>
              <a:t>‹#›</a:t>
            </a:fld>
            <a:endParaRPr lang="en-US"/>
          </a:p>
        </p:txBody>
      </p:sp>
    </p:spTree>
    <p:extLst>
      <p:ext uri="{BB962C8B-B14F-4D97-AF65-F5344CB8AC3E}">
        <p14:creationId xmlns:p14="http://schemas.microsoft.com/office/powerpoint/2010/main" val="30444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41B6-30AF-6D54-58A2-060BC3ADA8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3CB922-FC65-B8E8-6A13-42907881FF02}"/>
              </a:ext>
            </a:extLst>
          </p:cNvPr>
          <p:cNvSpPr>
            <a:spLocks noGrp="1"/>
          </p:cNvSpPr>
          <p:nvPr>
            <p:ph type="dt" sz="half" idx="10"/>
          </p:nvPr>
        </p:nvSpPr>
        <p:spPr/>
        <p:txBody>
          <a:bodyPr/>
          <a:lstStyle/>
          <a:p>
            <a:fld id="{E6892B3E-FA4C-4C6F-AC51-B1936EECF892}" type="datetimeFigureOut">
              <a:rPr lang="en-US" smtClean="0"/>
              <a:t>2/3/2025</a:t>
            </a:fld>
            <a:endParaRPr lang="en-US"/>
          </a:p>
        </p:txBody>
      </p:sp>
      <p:sp>
        <p:nvSpPr>
          <p:cNvPr id="4" name="Footer Placeholder 3">
            <a:extLst>
              <a:ext uri="{FF2B5EF4-FFF2-40B4-BE49-F238E27FC236}">
                <a16:creationId xmlns:a16="http://schemas.microsoft.com/office/drawing/2014/main" id="{85F3425C-6D47-8A6E-3FD3-32646BFEF1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667C9A-3801-478E-7609-199BA46C313E}"/>
              </a:ext>
            </a:extLst>
          </p:cNvPr>
          <p:cNvSpPr>
            <a:spLocks noGrp="1"/>
          </p:cNvSpPr>
          <p:nvPr>
            <p:ph type="sldNum" sz="quarter" idx="12"/>
          </p:nvPr>
        </p:nvSpPr>
        <p:spPr/>
        <p:txBody>
          <a:bodyPr/>
          <a:lstStyle/>
          <a:p>
            <a:fld id="{75096956-F83B-43C9-A207-51CCBD0DA539}" type="slidenum">
              <a:rPr lang="en-US" smtClean="0"/>
              <a:t>‹#›</a:t>
            </a:fld>
            <a:endParaRPr lang="en-US"/>
          </a:p>
        </p:txBody>
      </p:sp>
    </p:spTree>
    <p:extLst>
      <p:ext uri="{BB962C8B-B14F-4D97-AF65-F5344CB8AC3E}">
        <p14:creationId xmlns:p14="http://schemas.microsoft.com/office/powerpoint/2010/main" val="164834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0006C0-4AF0-12AC-FC00-69204740A7F9}"/>
              </a:ext>
            </a:extLst>
          </p:cNvPr>
          <p:cNvSpPr>
            <a:spLocks noGrp="1"/>
          </p:cNvSpPr>
          <p:nvPr>
            <p:ph type="dt" sz="half" idx="10"/>
          </p:nvPr>
        </p:nvSpPr>
        <p:spPr/>
        <p:txBody>
          <a:bodyPr/>
          <a:lstStyle/>
          <a:p>
            <a:fld id="{E6892B3E-FA4C-4C6F-AC51-B1936EECF892}" type="datetimeFigureOut">
              <a:rPr lang="en-US" smtClean="0"/>
              <a:t>2/3/2025</a:t>
            </a:fld>
            <a:endParaRPr lang="en-US"/>
          </a:p>
        </p:txBody>
      </p:sp>
      <p:sp>
        <p:nvSpPr>
          <p:cNvPr id="3" name="Footer Placeholder 2">
            <a:extLst>
              <a:ext uri="{FF2B5EF4-FFF2-40B4-BE49-F238E27FC236}">
                <a16:creationId xmlns:a16="http://schemas.microsoft.com/office/drawing/2014/main" id="{99A5493F-121B-6628-C2C3-07F71BEEDD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37380B-B61B-AF13-2C41-C08889FEEB9A}"/>
              </a:ext>
            </a:extLst>
          </p:cNvPr>
          <p:cNvSpPr>
            <a:spLocks noGrp="1"/>
          </p:cNvSpPr>
          <p:nvPr>
            <p:ph type="sldNum" sz="quarter" idx="12"/>
          </p:nvPr>
        </p:nvSpPr>
        <p:spPr/>
        <p:txBody>
          <a:bodyPr/>
          <a:lstStyle/>
          <a:p>
            <a:fld id="{75096956-F83B-43C9-A207-51CCBD0DA539}" type="slidenum">
              <a:rPr lang="en-US" smtClean="0"/>
              <a:t>‹#›</a:t>
            </a:fld>
            <a:endParaRPr lang="en-US"/>
          </a:p>
        </p:txBody>
      </p:sp>
    </p:spTree>
    <p:extLst>
      <p:ext uri="{BB962C8B-B14F-4D97-AF65-F5344CB8AC3E}">
        <p14:creationId xmlns:p14="http://schemas.microsoft.com/office/powerpoint/2010/main" val="4021333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A9B2-F563-E56F-98BC-2BDA93BBEC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EAB315-8A20-0099-823C-447143FF3C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9BA14D-8CE3-3CE8-FA89-348D62AAB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64C7F5-A0CF-AE95-E76C-B76F965EB5D7}"/>
              </a:ext>
            </a:extLst>
          </p:cNvPr>
          <p:cNvSpPr>
            <a:spLocks noGrp="1"/>
          </p:cNvSpPr>
          <p:nvPr>
            <p:ph type="dt" sz="half" idx="10"/>
          </p:nvPr>
        </p:nvSpPr>
        <p:spPr/>
        <p:txBody>
          <a:bodyPr/>
          <a:lstStyle/>
          <a:p>
            <a:fld id="{E6892B3E-FA4C-4C6F-AC51-B1936EECF892}" type="datetimeFigureOut">
              <a:rPr lang="en-US" smtClean="0"/>
              <a:t>2/3/2025</a:t>
            </a:fld>
            <a:endParaRPr lang="en-US"/>
          </a:p>
        </p:txBody>
      </p:sp>
      <p:sp>
        <p:nvSpPr>
          <p:cNvPr id="6" name="Footer Placeholder 5">
            <a:extLst>
              <a:ext uri="{FF2B5EF4-FFF2-40B4-BE49-F238E27FC236}">
                <a16:creationId xmlns:a16="http://schemas.microsoft.com/office/drawing/2014/main" id="{ED5C00FE-51DC-55F6-9595-D07F873A97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B02267-9003-6C4B-ED8C-C5A00B536254}"/>
              </a:ext>
            </a:extLst>
          </p:cNvPr>
          <p:cNvSpPr>
            <a:spLocks noGrp="1"/>
          </p:cNvSpPr>
          <p:nvPr>
            <p:ph type="sldNum" sz="quarter" idx="12"/>
          </p:nvPr>
        </p:nvSpPr>
        <p:spPr/>
        <p:txBody>
          <a:bodyPr/>
          <a:lstStyle/>
          <a:p>
            <a:fld id="{75096956-F83B-43C9-A207-51CCBD0DA539}" type="slidenum">
              <a:rPr lang="en-US" smtClean="0"/>
              <a:t>‹#›</a:t>
            </a:fld>
            <a:endParaRPr lang="en-US"/>
          </a:p>
        </p:txBody>
      </p:sp>
    </p:spTree>
    <p:extLst>
      <p:ext uri="{BB962C8B-B14F-4D97-AF65-F5344CB8AC3E}">
        <p14:creationId xmlns:p14="http://schemas.microsoft.com/office/powerpoint/2010/main" val="139687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3C503-5A46-3BCF-A72C-4079D32935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179F8A-B1A2-2FD5-6EB5-0CA95AC95C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EF8193-ABFE-7671-757B-317B25F2F1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CA5B83-51D6-B9DF-9CC7-DD430A0BBBD2}"/>
              </a:ext>
            </a:extLst>
          </p:cNvPr>
          <p:cNvSpPr>
            <a:spLocks noGrp="1"/>
          </p:cNvSpPr>
          <p:nvPr>
            <p:ph type="dt" sz="half" idx="10"/>
          </p:nvPr>
        </p:nvSpPr>
        <p:spPr/>
        <p:txBody>
          <a:bodyPr/>
          <a:lstStyle/>
          <a:p>
            <a:fld id="{E6892B3E-FA4C-4C6F-AC51-B1936EECF892}" type="datetimeFigureOut">
              <a:rPr lang="en-US" smtClean="0"/>
              <a:t>2/3/2025</a:t>
            </a:fld>
            <a:endParaRPr lang="en-US"/>
          </a:p>
        </p:txBody>
      </p:sp>
      <p:sp>
        <p:nvSpPr>
          <p:cNvPr id="6" name="Footer Placeholder 5">
            <a:extLst>
              <a:ext uri="{FF2B5EF4-FFF2-40B4-BE49-F238E27FC236}">
                <a16:creationId xmlns:a16="http://schemas.microsoft.com/office/drawing/2014/main" id="{8E2D172F-B573-59B6-2651-7C7D1C621B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36BBEA-D0BC-8200-35BC-CAEA0B2717B8}"/>
              </a:ext>
            </a:extLst>
          </p:cNvPr>
          <p:cNvSpPr>
            <a:spLocks noGrp="1"/>
          </p:cNvSpPr>
          <p:nvPr>
            <p:ph type="sldNum" sz="quarter" idx="12"/>
          </p:nvPr>
        </p:nvSpPr>
        <p:spPr/>
        <p:txBody>
          <a:bodyPr/>
          <a:lstStyle/>
          <a:p>
            <a:fld id="{75096956-F83B-43C9-A207-51CCBD0DA539}" type="slidenum">
              <a:rPr lang="en-US" smtClean="0"/>
              <a:t>‹#›</a:t>
            </a:fld>
            <a:endParaRPr lang="en-US"/>
          </a:p>
        </p:txBody>
      </p:sp>
    </p:spTree>
    <p:extLst>
      <p:ext uri="{BB962C8B-B14F-4D97-AF65-F5344CB8AC3E}">
        <p14:creationId xmlns:p14="http://schemas.microsoft.com/office/powerpoint/2010/main" val="3724663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A62EC4-ED6A-2953-1606-9811FF671B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92B321-28E4-DDB0-00E1-37D9B8529C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5F2F4-5355-48BC-D29F-C6DE045625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92B3E-FA4C-4C6F-AC51-B1936EECF892}" type="datetimeFigureOut">
              <a:rPr lang="en-US" smtClean="0"/>
              <a:t>2/3/2025</a:t>
            </a:fld>
            <a:endParaRPr lang="en-US"/>
          </a:p>
        </p:txBody>
      </p:sp>
      <p:sp>
        <p:nvSpPr>
          <p:cNvPr id="5" name="Footer Placeholder 4">
            <a:extLst>
              <a:ext uri="{FF2B5EF4-FFF2-40B4-BE49-F238E27FC236}">
                <a16:creationId xmlns:a16="http://schemas.microsoft.com/office/drawing/2014/main" id="{8C125A3A-96F2-33F4-0B97-A8A2A081F8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2D9C7E-5B6B-425F-2033-323134F0C0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96956-F83B-43C9-A207-51CCBD0DA539}" type="slidenum">
              <a:rPr lang="en-US" smtClean="0"/>
              <a:t>‹#›</a:t>
            </a:fld>
            <a:endParaRPr lang="en-US"/>
          </a:p>
        </p:txBody>
      </p:sp>
    </p:spTree>
    <p:extLst>
      <p:ext uri="{BB962C8B-B14F-4D97-AF65-F5344CB8AC3E}">
        <p14:creationId xmlns:p14="http://schemas.microsoft.com/office/powerpoint/2010/main" val="100114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sv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C40A38-E5E4-5E69-F432-94A52C2A1D66}"/>
              </a:ext>
            </a:extLst>
          </p:cNvPr>
          <p:cNvSpPr txBox="1"/>
          <p:nvPr/>
        </p:nvSpPr>
        <p:spPr>
          <a:xfrm>
            <a:off x="-128732" y="1835868"/>
            <a:ext cx="5372100" cy="3186264"/>
          </a:xfrm>
          <a:prstGeom prst="rect">
            <a:avLst/>
          </a:prstGeom>
          <a:noFill/>
        </p:spPr>
        <p:txBody>
          <a:bodyPr wrap="square" rtlCol="0" anchor="ctr">
            <a:noAutofit/>
          </a:bodyPr>
          <a:lstStyle/>
          <a:p>
            <a:pPr algn="ctr"/>
            <a:r>
              <a:rPr lang="en-US" sz="4400" b="1" dirty="0">
                <a:solidFill>
                  <a:srgbClr val="E49A04"/>
                </a:solidFill>
                <a:latin typeface="Segoe UI Semibold" panose="020B0702040204020203" pitchFamily="34" charset="0"/>
                <a:ea typeface="Segoe UI Black" panose="020B0A02040204020203" pitchFamily="34" charset="0"/>
                <a:cs typeface="Segoe UI Semibold" panose="020B0702040204020203" pitchFamily="34" charset="0"/>
              </a:rPr>
              <a:t>Sayonara Sonoran</a:t>
            </a:r>
          </a:p>
          <a:p>
            <a:pPr algn="ctr"/>
            <a:r>
              <a:rPr lang="en-US" sz="3600" dirty="0">
                <a:solidFill>
                  <a:schemeClr val="bg1"/>
                </a:solidFill>
                <a:latin typeface="Segoe UI Emoji" panose="020B0502040204020203" pitchFamily="34" charset="0"/>
                <a:ea typeface="Segoe UI Emoji" panose="020B0502040204020203" pitchFamily="34" charset="0"/>
                <a:cs typeface="Segoe UI Semibold" panose="020B0702040204020203" pitchFamily="34" charset="0"/>
              </a:rPr>
              <a:t>Key Takeaways from </a:t>
            </a:r>
            <a:r>
              <a:rPr lang="en-US" sz="3600" dirty="0">
                <a:solidFill>
                  <a:srgbClr val="E49A04"/>
                </a:solidFill>
                <a:latin typeface="Segoe UI Emoji" panose="020B0502040204020203" pitchFamily="34" charset="0"/>
                <a:ea typeface="Segoe UI Emoji" panose="020B0502040204020203" pitchFamily="34" charset="0"/>
                <a:cs typeface="Segoe UI Semibold" panose="020B0702040204020203" pitchFamily="34" charset="0"/>
              </a:rPr>
              <a:t>Acquire Or Be Acquired</a:t>
            </a:r>
          </a:p>
        </p:txBody>
      </p:sp>
      <p:sp>
        <p:nvSpPr>
          <p:cNvPr id="8" name="TextBox 7">
            <a:extLst>
              <a:ext uri="{FF2B5EF4-FFF2-40B4-BE49-F238E27FC236}">
                <a16:creationId xmlns:a16="http://schemas.microsoft.com/office/drawing/2014/main" id="{93845683-111F-E864-76A8-02FCD753E28D}"/>
              </a:ext>
            </a:extLst>
          </p:cNvPr>
          <p:cNvSpPr txBox="1"/>
          <p:nvPr/>
        </p:nvSpPr>
        <p:spPr>
          <a:xfrm>
            <a:off x="-270905" y="4400892"/>
            <a:ext cx="5656446" cy="307776"/>
          </a:xfrm>
          <a:prstGeom prst="rect">
            <a:avLst/>
          </a:prstGeom>
          <a:noFill/>
        </p:spPr>
        <p:txBody>
          <a:bodyPr wrap="square" rtlCol="0">
            <a:noAutofit/>
          </a:bodyPr>
          <a:lstStyle/>
          <a:p>
            <a:pPr algn="ctr"/>
            <a:r>
              <a:rPr lang="en-US" i="1" dirty="0">
                <a:solidFill>
                  <a:schemeClr val="bg1"/>
                </a:solidFill>
                <a:latin typeface="Arial" panose="020B0604020202020204" pitchFamily="34" charset="0"/>
                <a:cs typeface="Arial" panose="020B0604020202020204" pitchFamily="34" charset="0"/>
              </a:rPr>
              <a:t>January 25</a:t>
            </a:r>
            <a:r>
              <a:rPr lang="en-US" i="1" baseline="30000" dirty="0">
                <a:solidFill>
                  <a:schemeClr val="bg1"/>
                </a:solidFill>
                <a:latin typeface="Arial" panose="020B0604020202020204" pitchFamily="34" charset="0"/>
                <a:cs typeface="Arial" panose="020B0604020202020204" pitchFamily="34" charset="0"/>
              </a:rPr>
              <a:t>th</a:t>
            </a:r>
            <a:r>
              <a:rPr lang="en-US" i="1" dirty="0">
                <a:solidFill>
                  <a:schemeClr val="bg1"/>
                </a:solidFill>
                <a:latin typeface="Arial" panose="020B0604020202020204" pitchFamily="34" charset="0"/>
                <a:cs typeface="Arial" panose="020B0604020202020204" pitchFamily="34" charset="0"/>
              </a:rPr>
              <a:t>-28</a:t>
            </a:r>
            <a:r>
              <a:rPr lang="en-US" i="1" baseline="30000" dirty="0">
                <a:solidFill>
                  <a:schemeClr val="bg1"/>
                </a:solidFill>
                <a:latin typeface="Arial" panose="020B0604020202020204" pitchFamily="34" charset="0"/>
                <a:cs typeface="Arial" panose="020B0604020202020204" pitchFamily="34" charset="0"/>
              </a:rPr>
              <a:t>th</a:t>
            </a:r>
            <a:r>
              <a:rPr lang="en-US" i="1" dirty="0">
                <a:solidFill>
                  <a:schemeClr val="bg1"/>
                </a:solidFill>
                <a:latin typeface="Arial" panose="020B0604020202020204" pitchFamily="34" charset="0"/>
                <a:cs typeface="Arial" panose="020B0604020202020204" pitchFamily="34" charset="0"/>
              </a:rPr>
              <a:t>, 2025</a:t>
            </a:r>
          </a:p>
        </p:txBody>
      </p:sp>
      <p:pic>
        <p:nvPicPr>
          <p:cNvPr id="1026" name="Picture 2" descr="No alternative text description for this image">
            <a:extLst>
              <a:ext uri="{FF2B5EF4-FFF2-40B4-BE49-F238E27FC236}">
                <a16:creationId xmlns:a16="http://schemas.microsoft.com/office/drawing/2014/main" id="{26FEFDB6-1735-33D6-F366-6315911AC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7714" y="1835868"/>
            <a:ext cx="6339840" cy="3566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485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03D4BBD-8E24-EC67-EE33-346B23D80095}"/>
              </a:ext>
            </a:extLst>
          </p:cNvPr>
          <p:cNvSpPr txBox="1"/>
          <p:nvPr/>
        </p:nvSpPr>
        <p:spPr>
          <a:xfrm>
            <a:off x="350860" y="2288519"/>
            <a:ext cx="11326028" cy="3570208"/>
          </a:xfrm>
          <a:prstGeom prst="rect">
            <a:avLst/>
          </a:prstGeom>
          <a:noFill/>
        </p:spPr>
        <p:txBody>
          <a:bodyPr wrap="square">
            <a:spAutoFit/>
          </a:bodyPr>
          <a:lstStyle/>
          <a:p>
            <a:r>
              <a:rPr lang="en-US" sz="1600" dirty="0">
                <a:solidFill>
                  <a:schemeClr val="bg1"/>
                </a:solidFill>
              </a:rPr>
              <a:t>In an increasingly complex financial landscape, bank leaders are tasked with developing strategies that not only meet regulatory demands but also drive meaningful client engagement. With topics around AI, diversifying across asset classes, improving efficiency ratios, and a modernized approach to relationship banking, Acquire Or Be Acquired offered a forum for conversation across the banking ecosystem – C-Suite Bankers to Fintech Founders, and a range of consultative minds in between. </a:t>
            </a:r>
          </a:p>
          <a:p>
            <a:endParaRPr lang="en-US" sz="1600" dirty="0">
              <a:solidFill>
                <a:schemeClr val="bg1"/>
              </a:solidFill>
            </a:endParaRPr>
          </a:p>
          <a:p>
            <a:r>
              <a:rPr lang="en-US" sz="1600" dirty="0">
                <a:solidFill>
                  <a:schemeClr val="bg1"/>
                </a:solidFill>
              </a:rPr>
              <a:t>What quickly became clear was every attendee’s aspiration to grow; but not just growth in terms of deposits. Objectives spanned across profitability, tech stacks, business lines, and head count. </a:t>
            </a:r>
          </a:p>
          <a:p>
            <a:endParaRPr lang="en-US" sz="1600" dirty="0">
              <a:solidFill>
                <a:schemeClr val="bg1"/>
              </a:solidFill>
            </a:endParaRPr>
          </a:p>
          <a:p>
            <a:r>
              <a:rPr lang="en-US" sz="1600" dirty="0">
                <a:solidFill>
                  <a:schemeClr val="bg1"/>
                </a:solidFill>
              </a:rPr>
              <a:t>And the take-home lesson, which is now neatly packed in everyone’s luggage, is that a goal without a plan is just a wish. </a:t>
            </a:r>
          </a:p>
          <a:p>
            <a:endParaRPr lang="en-US" sz="1600" dirty="0">
              <a:solidFill>
                <a:schemeClr val="bg1"/>
              </a:solidFill>
            </a:endParaRPr>
          </a:p>
          <a:p>
            <a:r>
              <a:rPr lang="en-US" sz="1600" dirty="0">
                <a:solidFill>
                  <a:schemeClr val="bg1"/>
                </a:solidFill>
              </a:rPr>
              <a:t>As banks embark on their unique growth trajectories, it’s crucial to take pause and first determine the goal before assessing the resources at personnel. Once the goal is established, personnel’s mission will be clear, and their use of resources will be led with purpose.</a:t>
            </a:r>
          </a:p>
          <a:p>
            <a:endParaRPr lang="en-US" dirty="0">
              <a:solidFill>
                <a:schemeClr val="bg1"/>
              </a:solidFill>
            </a:endParaRPr>
          </a:p>
        </p:txBody>
      </p:sp>
      <p:sp>
        <p:nvSpPr>
          <p:cNvPr id="13" name="TextBox 12">
            <a:extLst>
              <a:ext uri="{FF2B5EF4-FFF2-40B4-BE49-F238E27FC236}">
                <a16:creationId xmlns:a16="http://schemas.microsoft.com/office/drawing/2014/main" id="{450B9ECF-4C41-187A-421A-86F61DA70712}"/>
              </a:ext>
            </a:extLst>
          </p:cNvPr>
          <p:cNvSpPr txBox="1"/>
          <p:nvPr/>
        </p:nvSpPr>
        <p:spPr>
          <a:xfrm>
            <a:off x="2249423" y="440881"/>
            <a:ext cx="8024979" cy="457746"/>
          </a:xfrm>
          <a:prstGeom prst="rect">
            <a:avLst/>
          </a:prstGeom>
          <a:noFill/>
        </p:spPr>
        <p:txBody>
          <a:bodyPr wrap="square" lIns="72000" tIns="72000" rIns="72000" bIns="72000" rtlCol="0" anchor="ctr">
            <a:noAutofit/>
          </a:bodyPr>
          <a:lstStyle/>
          <a:p>
            <a:pPr>
              <a:defRPr/>
            </a:pPr>
            <a:r>
              <a:rPr lang="en-US" sz="2800" dirty="0">
                <a:solidFill>
                  <a:schemeClr val="bg1"/>
                </a:solidFill>
                <a:latin typeface="Segoe UI Semibold" panose="020B0702040204020203" pitchFamily="34" charset="0"/>
                <a:cs typeface="Segoe UI Semibold" panose="020B0702040204020203" pitchFamily="34" charset="0"/>
              </a:rPr>
              <a:t>Our Thoughts on the Event</a:t>
            </a:r>
          </a:p>
        </p:txBody>
      </p:sp>
      <p:sp>
        <p:nvSpPr>
          <p:cNvPr id="2" name="Rounded Rectangle 11">
            <a:extLst>
              <a:ext uri="{FF2B5EF4-FFF2-40B4-BE49-F238E27FC236}">
                <a16:creationId xmlns:a16="http://schemas.microsoft.com/office/drawing/2014/main" id="{6A3B0727-8EF8-C594-F27F-B6D6D5AD2EFC}"/>
              </a:ext>
            </a:extLst>
          </p:cNvPr>
          <p:cNvSpPr/>
          <p:nvPr/>
        </p:nvSpPr>
        <p:spPr>
          <a:xfrm>
            <a:off x="8026906" y="5497809"/>
            <a:ext cx="4062759" cy="1099215"/>
          </a:xfrm>
          <a:prstGeom prst="roundRect">
            <a:avLst>
              <a:gd name="adj" fmla="val 12525"/>
            </a:avLst>
          </a:prstGeom>
          <a:noFill/>
          <a:ln w="19050">
            <a:solidFill>
              <a:srgbClr val="CC10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3">
            <a:extLst>
              <a:ext uri="{FF2B5EF4-FFF2-40B4-BE49-F238E27FC236}">
                <a16:creationId xmlns:a16="http://schemas.microsoft.com/office/drawing/2014/main" id="{0B597548-B8A0-4D4F-73C4-0D0C07B63800}"/>
              </a:ext>
            </a:extLst>
          </p:cNvPr>
          <p:cNvSpPr txBox="1">
            <a:spLocks/>
          </p:cNvSpPr>
          <p:nvPr/>
        </p:nvSpPr>
        <p:spPr>
          <a:xfrm>
            <a:off x="8635389" y="5655034"/>
            <a:ext cx="2868525" cy="816167"/>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400" b="1" dirty="0">
                <a:solidFill>
                  <a:schemeClr val="bg1"/>
                </a:solidFill>
              </a:rPr>
              <a:t>Jim Fuhrman</a:t>
            </a:r>
          </a:p>
          <a:p>
            <a:pPr marL="0" indent="0">
              <a:lnSpc>
                <a:spcPct val="100000"/>
              </a:lnSpc>
              <a:spcBef>
                <a:spcPts val="600"/>
              </a:spcBef>
              <a:buFont typeface="Arial" panose="020B0604020202020204" pitchFamily="34" charset="0"/>
              <a:buNone/>
            </a:pPr>
            <a:r>
              <a:rPr lang="en-US" sz="1400" dirty="0">
                <a:solidFill>
                  <a:schemeClr val="bg1"/>
                </a:solidFill>
              </a:rPr>
              <a:t>Senior Director of Client Services for IBISWorld’s Banking Team</a:t>
            </a:r>
            <a:endParaRPr lang="en-AU" sz="1400" dirty="0">
              <a:solidFill>
                <a:schemeClr val="bg1"/>
              </a:solidFill>
            </a:endParaRPr>
          </a:p>
        </p:txBody>
      </p:sp>
      <p:pic>
        <p:nvPicPr>
          <p:cNvPr id="4" name="Picture 3">
            <a:extLst>
              <a:ext uri="{FF2B5EF4-FFF2-40B4-BE49-F238E27FC236}">
                <a16:creationId xmlns:a16="http://schemas.microsoft.com/office/drawing/2014/main" id="{2918D1F2-3FBD-9F32-00D9-6BCB1A434B93}"/>
              </a:ext>
            </a:extLst>
          </p:cNvPr>
          <p:cNvPicPr>
            <a:picLocks noChangeAspect="1"/>
          </p:cNvPicPr>
          <p:nvPr/>
        </p:nvPicPr>
        <p:blipFill>
          <a:blip r:embed="rId3">
            <a:extLst>
              <a:ext uri="{28A0092B-C50C-407E-A947-70E740481C1C}">
                <a14:useLocalDpi xmlns:a14="http://schemas.microsoft.com/office/drawing/2010/main" val="0"/>
              </a:ext>
            </a:extLst>
          </a:blip>
          <a:srcRect l="16176" t="134" r="1472" b="17512"/>
          <a:stretch/>
        </p:blipFill>
        <p:spPr>
          <a:xfrm>
            <a:off x="7752652" y="5619668"/>
            <a:ext cx="816167" cy="816167"/>
          </a:xfrm>
          <a:prstGeom prst="ellipse">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8802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92847B-0624-ECDF-1721-4B88C1F47F08}"/>
              </a:ext>
            </a:extLst>
          </p:cNvPr>
          <p:cNvSpPr txBox="1"/>
          <p:nvPr/>
        </p:nvSpPr>
        <p:spPr>
          <a:xfrm>
            <a:off x="2249423" y="440881"/>
            <a:ext cx="8024979" cy="457746"/>
          </a:xfrm>
          <a:prstGeom prst="rect">
            <a:avLst/>
          </a:prstGeom>
          <a:noFill/>
        </p:spPr>
        <p:txBody>
          <a:bodyPr wrap="square" lIns="72000" tIns="72000" rIns="72000" bIns="72000" rtlCol="0" anchor="ctr">
            <a:noAutofit/>
          </a:bodyPr>
          <a:lstStyle/>
          <a:p>
            <a:pPr>
              <a:defRPr/>
            </a:pPr>
            <a:r>
              <a:rPr lang="en-US" sz="2800" dirty="0">
                <a:solidFill>
                  <a:schemeClr val="bg1"/>
                </a:solidFill>
                <a:latin typeface="Segoe UI Semibold" panose="020B0702040204020203" pitchFamily="34" charset="0"/>
                <a:cs typeface="Segoe UI Semibold" panose="020B0702040204020203" pitchFamily="34" charset="0"/>
              </a:rPr>
              <a:t>Key Trends Discussed</a:t>
            </a:r>
          </a:p>
        </p:txBody>
      </p:sp>
      <p:sp>
        <p:nvSpPr>
          <p:cNvPr id="3" name="TextBox 2">
            <a:extLst>
              <a:ext uri="{FF2B5EF4-FFF2-40B4-BE49-F238E27FC236}">
                <a16:creationId xmlns:a16="http://schemas.microsoft.com/office/drawing/2014/main" id="{44506499-E482-D2DE-25B7-231EC79E1C72}"/>
              </a:ext>
            </a:extLst>
          </p:cNvPr>
          <p:cNvSpPr txBox="1"/>
          <p:nvPr/>
        </p:nvSpPr>
        <p:spPr>
          <a:xfrm>
            <a:off x="1711451" y="1346010"/>
            <a:ext cx="10048875" cy="6247864"/>
          </a:xfrm>
          <a:prstGeom prst="rect">
            <a:avLst/>
          </a:prstGeom>
          <a:noFill/>
        </p:spPr>
        <p:txBody>
          <a:bodyPr wrap="square" rtlCol="0">
            <a:spAutoFit/>
          </a:bodyPr>
          <a:lstStyle/>
          <a:p>
            <a:r>
              <a:rPr lang="en-US" sz="1600" b="1" u="sng" dirty="0">
                <a:solidFill>
                  <a:schemeClr val="bg1"/>
                </a:solidFill>
              </a:rPr>
              <a:t>Prepare for Credit Cycles – </a:t>
            </a:r>
          </a:p>
          <a:p>
            <a:r>
              <a:rPr lang="en-US" sz="1600" dirty="0">
                <a:solidFill>
                  <a:schemeClr val="bg1"/>
                </a:solidFill>
              </a:rPr>
              <a:t>Economic downturns are inevitable; proactive risk planning ensures stability and prevents banks from entering M&amp;A deals out of necessity.</a:t>
            </a:r>
          </a:p>
          <a:p>
            <a:br>
              <a:rPr lang="en-US" sz="1600" dirty="0">
                <a:solidFill>
                  <a:schemeClr val="bg1"/>
                </a:solidFill>
              </a:rPr>
            </a:br>
            <a:r>
              <a:rPr lang="en-US" sz="1600" b="1" u="sng" dirty="0">
                <a:solidFill>
                  <a:schemeClr val="bg1"/>
                </a:solidFill>
              </a:rPr>
              <a:t>Leverage Deposit Relationships – </a:t>
            </a:r>
          </a:p>
          <a:p>
            <a:r>
              <a:rPr lang="en-US" sz="1600" dirty="0">
                <a:solidFill>
                  <a:schemeClr val="bg1"/>
                </a:solidFill>
              </a:rPr>
              <a:t>Treasury relationships are 3x more profitable than deposits; cross-selling maximizes profitability across Merchant, Equipment Finance, and Credit Lines.</a:t>
            </a:r>
            <a:br>
              <a:rPr lang="en-US" sz="1600" dirty="0">
                <a:solidFill>
                  <a:schemeClr val="bg1"/>
                </a:solidFill>
              </a:rPr>
            </a:br>
            <a:br>
              <a:rPr lang="en-US" sz="1600" dirty="0">
                <a:solidFill>
                  <a:schemeClr val="bg1"/>
                </a:solidFill>
              </a:rPr>
            </a:br>
            <a:r>
              <a:rPr lang="en-US" sz="1600" b="1" u="sng" dirty="0">
                <a:solidFill>
                  <a:schemeClr val="bg1"/>
                </a:solidFill>
              </a:rPr>
              <a:t>AI as a Growth Engine – </a:t>
            </a:r>
            <a:endParaRPr lang="en-US" sz="1600" b="1" dirty="0">
              <a:solidFill>
                <a:schemeClr val="bg1"/>
              </a:solidFill>
            </a:endParaRPr>
          </a:p>
          <a:p>
            <a:r>
              <a:rPr lang="en-US" sz="1600" dirty="0">
                <a:solidFill>
                  <a:schemeClr val="bg1"/>
                </a:solidFill>
              </a:rPr>
              <a:t>Trusted AI models streamline credit assessments, enhance efficiency, and will soon be essential in banking, like cloud adoption.</a:t>
            </a:r>
          </a:p>
          <a:p>
            <a:br>
              <a:rPr lang="en-US" sz="1600" dirty="0">
                <a:solidFill>
                  <a:schemeClr val="bg1"/>
                </a:solidFill>
              </a:rPr>
            </a:br>
            <a:r>
              <a:rPr lang="en-US" sz="1600" b="1" u="sng" dirty="0">
                <a:solidFill>
                  <a:schemeClr val="bg1"/>
                </a:solidFill>
              </a:rPr>
              <a:t>Align for Sustainable Growth – </a:t>
            </a:r>
          </a:p>
          <a:p>
            <a:r>
              <a:rPr lang="en-US" sz="1600" dirty="0">
                <a:solidFill>
                  <a:schemeClr val="bg1"/>
                </a:solidFill>
              </a:rPr>
              <a:t>Breaking silos and fostering collaboration across departments enhances efficiency, client experience, and long-term profitability. </a:t>
            </a:r>
          </a:p>
          <a:p>
            <a:endParaRPr lang="en-US" sz="1600" dirty="0">
              <a:solidFill>
                <a:schemeClr val="bg1"/>
              </a:solidFill>
            </a:endParaRPr>
          </a:p>
          <a:p>
            <a:r>
              <a:rPr lang="en-US" sz="1600" b="1" u="sng" dirty="0">
                <a:solidFill>
                  <a:schemeClr val="bg1"/>
                </a:solidFill>
              </a:rPr>
              <a:t>Diversify Through New Asset Classes – </a:t>
            </a:r>
          </a:p>
          <a:p>
            <a:r>
              <a:rPr lang="en-US" sz="1600" dirty="0">
                <a:solidFill>
                  <a:schemeClr val="bg1"/>
                </a:solidFill>
              </a:rPr>
              <a:t>Lift-out groups accelerate new product launches, helping banks quickly expand into Equipment Finance, C&amp;I lending, and Commercial Banking.</a:t>
            </a:r>
            <a:br>
              <a:rPr lang="en-US" sz="1600" dirty="0">
                <a:solidFill>
                  <a:schemeClr val="bg1"/>
                </a:solidFill>
              </a:rPr>
            </a:br>
            <a:endParaRPr lang="en-US" sz="1600" dirty="0">
              <a:solidFill>
                <a:schemeClr val="bg1"/>
              </a:solidFill>
            </a:endParaRPr>
          </a:p>
          <a:p>
            <a:br>
              <a:rPr lang="en-US" sz="2000" dirty="0">
                <a:solidFill>
                  <a:schemeClr val="bg1"/>
                </a:solidFill>
              </a:rPr>
            </a:br>
            <a:br>
              <a:rPr lang="en-US" sz="2000" dirty="0">
                <a:solidFill>
                  <a:schemeClr val="bg1"/>
                </a:solidFill>
              </a:rPr>
            </a:br>
            <a:br>
              <a:rPr lang="en-US" sz="2000" dirty="0">
                <a:solidFill>
                  <a:schemeClr val="bg1"/>
                </a:solidFill>
              </a:rPr>
            </a:br>
            <a:endParaRPr lang="en-US" sz="2000" dirty="0">
              <a:solidFill>
                <a:schemeClr val="bg1"/>
              </a:solidFill>
            </a:endParaRPr>
          </a:p>
        </p:txBody>
      </p:sp>
      <p:pic>
        <p:nvPicPr>
          <p:cNvPr id="11" name="Graphic 10" descr="Boardroom with solid fill">
            <a:extLst>
              <a:ext uri="{FF2B5EF4-FFF2-40B4-BE49-F238E27FC236}">
                <a16:creationId xmlns:a16="http://schemas.microsoft.com/office/drawing/2014/main" id="{34953A6D-AED6-2766-ED18-00F9276AFD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412" y="4328753"/>
            <a:ext cx="548640" cy="548640"/>
          </a:xfrm>
          <a:prstGeom prst="rect">
            <a:avLst/>
          </a:prstGeom>
        </p:spPr>
      </p:pic>
      <p:pic>
        <p:nvPicPr>
          <p:cNvPr id="13" name="Graphic 12" descr="Head with gears with solid fill">
            <a:extLst>
              <a:ext uri="{FF2B5EF4-FFF2-40B4-BE49-F238E27FC236}">
                <a16:creationId xmlns:a16="http://schemas.microsoft.com/office/drawing/2014/main" id="{557F652F-9003-E891-320F-1B58D365E8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9823" y="3400609"/>
            <a:ext cx="548640" cy="548640"/>
          </a:xfrm>
          <a:prstGeom prst="rect">
            <a:avLst/>
          </a:prstGeom>
        </p:spPr>
      </p:pic>
      <p:pic>
        <p:nvPicPr>
          <p:cNvPr id="5" name="Graphic 4" descr="Downward trend graph with solid fill">
            <a:extLst>
              <a:ext uri="{FF2B5EF4-FFF2-40B4-BE49-F238E27FC236}">
                <a16:creationId xmlns:a16="http://schemas.microsoft.com/office/drawing/2014/main" id="{4D32E6AD-37B0-5635-BC00-A21C8FCB82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2387" y="1346010"/>
            <a:ext cx="616310" cy="616310"/>
          </a:xfrm>
          <a:prstGeom prst="rect">
            <a:avLst/>
          </a:prstGeom>
        </p:spPr>
      </p:pic>
      <p:pic>
        <p:nvPicPr>
          <p:cNvPr id="8" name="Graphic 7" descr="Dollar with solid fill">
            <a:extLst>
              <a:ext uri="{FF2B5EF4-FFF2-40B4-BE49-F238E27FC236}">
                <a16:creationId xmlns:a16="http://schemas.microsoft.com/office/drawing/2014/main" id="{A27398D2-41C9-FA0F-1B35-12ACCFFD563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2387" y="2404796"/>
            <a:ext cx="616310" cy="616310"/>
          </a:xfrm>
          <a:prstGeom prst="rect">
            <a:avLst/>
          </a:prstGeom>
        </p:spPr>
      </p:pic>
      <p:pic>
        <p:nvPicPr>
          <p:cNvPr id="12" name="Graphic 11" descr="Connections with solid fill">
            <a:extLst>
              <a:ext uri="{FF2B5EF4-FFF2-40B4-BE49-F238E27FC236}">
                <a16:creationId xmlns:a16="http://schemas.microsoft.com/office/drawing/2014/main" id="{C39030F0-F2CE-7845-5A54-57557864964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5412" y="5387539"/>
            <a:ext cx="616311" cy="616311"/>
          </a:xfrm>
          <a:prstGeom prst="rect">
            <a:avLst/>
          </a:prstGeom>
        </p:spPr>
      </p:pic>
    </p:spTree>
    <p:extLst>
      <p:ext uri="{BB962C8B-B14F-4D97-AF65-F5344CB8AC3E}">
        <p14:creationId xmlns:p14="http://schemas.microsoft.com/office/powerpoint/2010/main" val="41680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92847B-0624-ECDF-1721-4B88C1F47F08}"/>
              </a:ext>
            </a:extLst>
          </p:cNvPr>
          <p:cNvSpPr txBox="1"/>
          <p:nvPr/>
        </p:nvSpPr>
        <p:spPr>
          <a:xfrm>
            <a:off x="2249423" y="440881"/>
            <a:ext cx="8024979" cy="457746"/>
          </a:xfrm>
          <a:prstGeom prst="rect">
            <a:avLst/>
          </a:prstGeom>
          <a:noFill/>
        </p:spPr>
        <p:txBody>
          <a:bodyPr wrap="square" lIns="72000" tIns="72000" rIns="72000" bIns="72000" rtlCol="0" anchor="ctr">
            <a:noAutofit/>
          </a:bodyPr>
          <a:lstStyle/>
          <a:p>
            <a:pPr>
              <a:defRPr/>
            </a:pPr>
            <a:r>
              <a:rPr lang="en-US" sz="2800" dirty="0">
                <a:solidFill>
                  <a:schemeClr val="bg1"/>
                </a:solidFill>
                <a:latin typeface="Segoe UI Semibold" panose="020B0702040204020203" pitchFamily="34" charset="0"/>
                <a:cs typeface="Segoe UI Semibold" panose="020B0702040204020203" pitchFamily="34" charset="0"/>
              </a:rPr>
              <a:t>Summary of Panels Attended</a:t>
            </a:r>
          </a:p>
        </p:txBody>
      </p:sp>
      <p:sp>
        <p:nvSpPr>
          <p:cNvPr id="5" name="TextBox 4">
            <a:extLst>
              <a:ext uri="{FF2B5EF4-FFF2-40B4-BE49-F238E27FC236}">
                <a16:creationId xmlns:a16="http://schemas.microsoft.com/office/drawing/2014/main" id="{DD799499-A4C5-6562-C9B1-117B8395DE7B}"/>
              </a:ext>
            </a:extLst>
          </p:cNvPr>
          <p:cNvSpPr txBox="1"/>
          <p:nvPr/>
        </p:nvSpPr>
        <p:spPr>
          <a:xfrm>
            <a:off x="1647458" y="1634661"/>
            <a:ext cx="10448925" cy="3785652"/>
          </a:xfrm>
          <a:prstGeom prst="rect">
            <a:avLst/>
          </a:prstGeom>
          <a:noFill/>
        </p:spPr>
        <p:txBody>
          <a:bodyPr wrap="square">
            <a:spAutoFit/>
          </a:bodyPr>
          <a:lstStyle/>
          <a:p>
            <a:r>
              <a:rPr lang="en-US" sz="1600" b="1" u="sng" dirty="0">
                <a:solidFill>
                  <a:schemeClr val="bg1"/>
                </a:solidFill>
              </a:rPr>
              <a:t>WSFS Unified Data for Profitability – </a:t>
            </a:r>
          </a:p>
          <a:p>
            <a:r>
              <a:rPr lang="en-US" sz="1600" dirty="0">
                <a:solidFill>
                  <a:schemeClr val="bg1"/>
                </a:solidFill>
              </a:rPr>
              <a:t>Jamie Hopkins showed unified data improves internal processes and transforms client experience, enhancing profitability.</a:t>
            </a:r>
          </a:p>
          <a:p>
            <a:endParaRPr lang="en-US" sz="1600" b="1" u="sng" dirty="0">
              <a:solidFill>
                <a:schemeClr val="bg1"/>
              </a:solidFill>
            </a:endParaRPr>
          </a:p>
          <a:p>
            <a:r>
              <a:rPr lang="en-US" sz="1600" b="1" u="sng" dirty="0">
                <a:solidFill>
                  <a:schemeClr val="bg1"/>
                </a:solidFill>
              </a:rPr>
              <a:t>Wintrust &amp; Microsoft on AI – </a:t>
            </a:r>
          </a:p>
          <a:p>
            <a:r>
              <a:rPr lang="en-US" sz="1600" dirty="0">
                <a:solidFill>
                  <a:schemeClr val="bg1"/>
                </a:solidFill>
              </a:rPr>
              <a:t>Sarah Grooms and Falguni Desai emphasized AI’s role in efficiency, growth, and future banking integration.</a:t>
            </a:r>
          </a:p>
          <a:p>
            <a:endParaRPr lang="en-US" sz="1600" b="1" u="sng" dirty="0">
              <a:solidFill>
                <a:schemeClr val="bg1"/>
              </a:solidFill>
            </a:endParaRPr>
          </a:p>
          <a:p>
            <a:r>
              <a:rPr lang="en-US" sz="1600" b="1" u="sng" dirty="0">
                <a:solidFill>
                  <a:schemeClr val="bg1"/>
                </a:solidFill>
              </a:rPr>
              <a:t>First Financial &amp; Wintrust Expand Offerings – </a:t>
            </a:r>
          </a:p>
          <a:p>
            <a:r>
              <a:rPr lang="en-US" sz="1600" dirty="0">
                <a:solidFill>
                  <a:schemeClr val="bg1"/>
                </a:solidFill>
              </a:rPr>
              <a:t>Lift-out groups are leveraged to quickly enter new asset classes, accelerating time-to-market.</a:t>
            </a:r>
          </a:p>
          <a:p>
            <a:endParaRPr lang="en-US" sz="1600" b="1" u="sng" dirty="0">
              <a:solidFill>
                <a:schemeClr val="bg1"/>
              </a:solidFill>
            </a:endParaRPr>
          </a:p>
          <a:p>
            <a:r>
              <a:rPr lang="en-US" sz="1600" b="1" u="sng" dirty="0">
                <a:solidFill>
                  <a:schemeClr val="bg1"/>
                </a:solidFill>
              </a:rPr>
              <a:t>White Clay on Deposits – </a:t>
            </a:r>
          </a:p>
          <a:p>
            <a:r>
              <a:rPr lang="en-US" sz="1600" dirty="0">
                <a:solidFill>
                  <a:schemeClr val="bg1"/>
                </a:solidFill>
              </a:rPr>
              <a:t>White Clay studies show Treasury relationships are 3x more profitable than deposits, highlighting cross-selling’s impact on balance sheets.</a:t>
            </a:r>
          </a:p>
          <a:p>
            <a:endParaRPr lang="en-US" sz="1600" b="1" u="sng" dirty="0">
              <a:solidFill>
                <a:schemeClr val="bg1"/>
              </a:solidFill>
            </a:endParaRPr>
          </a:p>
          <a:p>
            <a:r>
              <a:rPr lang="en-US" sz="1600" b="1" u="sng" dirty="0" err="1">
                <a:solidFill>
                  <a:schemeClr val="bg1"/>
                </a:solidFill>
              </a:rPr>
              <a:t>Teslar</a:t>
            </a:r>
            <a:r>
              <a:rPr lang="en-US" sz="1600" b="1" u="sng" dirty="0">
                <a:solidFill>
                  <a:schemeClr val="bg1"/>
                </a:solidFill>
              </a:rPr>
              <a:t> Software on Risk Tracking – </a:t>
            </a:r>
          </a:p>
          <a:p>
            <a:r>
              <a:rPr lang="en-US" sz="1600" dirty="0">
                <a:solidFill>
                  <a:schemeClr val="bg1"/>
                </a:solidFill>
              </a:rPr>
              <a:t>Joe </a:t>
            </a:r>
            <a:r>
              <a:rPr lang="en-US" sz="1600" dirty="0" err="1">
                <a:solidFill>
                  <a:schemeClr val="bg1"/>
                </a:solidFill>
              </a:rPr>
              <a:t>Erdhardt</a:t>
            </a:r>
            <a:r>
              <a:rPr lang="en-US" sz="1600" dirty="0">
                <a:solidFill>
                  <a:schemeClr val="bg1"/>
                </a:solidFill>
              </a:rPr>
              <a:t> stressed tracking DSCR metrics to mitigate C&amp;I lending risks and maintain strong credit performance.</a:t>
            </a:r>
          </a:p>
        </p:txBody>
      </p:sp>
      <p:pic>
        <p:nvPicPr>
          <p:cNvPr id="6" name="Graphic 5" descr="Money outline">
            <a:extLst>
              <a:ext uri="{FF2B5EF4-FFF2-40B4-BE49-F238E27FC236}">
                <a16:creationId xmlns:a16="http://schemas.microsoft.com/office/drawing/2014/main" id="{532D58EE-FB71-97EA-84E6-E15C2F30B8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0474" y="3886200"/>
            <a:ext cx="640080" cy="640080"/>
          </a:xfrm>
          <a:prstGeom prst="rect">
            <a:avLst/>
          </a:prstGeom>
        </p:spPr>
      </p:pic>
      <p:pic>
        <p:nvPicPr>
          <p:cNvPr id="7" name="Graphic 6" descr="Meeting with solid fill">
            <a:extLst>
              <a:ext uri="{FF2B5EF4-FFF2-40B4-BE49-F238E27FC236}">
                <a16:creationId xmlns:a16="http://schemas.microsoft.com/office/drawing/2014/main" id="{61167246-AE12-CCF3-FBEC-73526701F3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1005" y="1544456"/>
            <a:ext cx="699017" cy="699017"/>
          </a:xfrm>
          <a:prstGeom prst="rect">
            <a:avLst/>
          </a:prstGeom>
        </p:spPr>
      </p:pic>
      <p:pic>
        <p:nvPicPr>
          <p:cNvPr id="11" name="Graphic 10" descr="Robot with solid fill">
            <a:extLst>
              <a:ext uri="{FF2B5EF4-FFF2-40B4-BE49-F238E27FC236}">
                <a16:creationId xmlns:a16="http://schemas.microsoft.com/office/drawing/2014/main" id="{B338C3F7-E821-EB2A-5BE9-73112F4632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9138" y="2312435"/>
            <a:ext cx="661416" cy="661416"/>
          </a:xfrm>
          <a:prstGeom prst="rect">
            <a:avLst/>
          </a:prstGeom>
        </p:spPr>
      </p:pic>
      <p:pic>
        <p:nvPicPr>
          <p:cNvPr id="14" name="Graphic 13" descr="List with solid fill">
            <a:extLst>
              <a:ext uri="{FF2B5EF4-FFF2-40B4-BE49-F238E27FC236}">
                <a16:creationId xmlns:a16="http://schemas.microsoft.com/office/drawing/2014/main" id="{D8CB143E-0440-F837-806C-6D03BBB6995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4533" y="3175253"/>
            <a:ext cx="573024" cy="573024"/>
          </a:xfrm>
          <a:prstGeom prst="rect">
            <a:avLst/>
          </a:prstGeom>
        </p:spPr>
      </p:pic>
      <p:pic>
        <p:nvPicPr>
          <p:cNvPr id="16" name="Graphic 15" descr="Gauge with solid fill">
            <a:extLst>
              <a:ext uri="{FF2B5EF4-FFF2-40B4-BE49-F238E27FC236}">
                <a16:creationId xmlns:a16="http://schemas.microsoft.com/office/drawing/2014/main" id="{40299F4D-B371-D68E-F2D6-76F0885AD87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9989" y="4690315"/>
            <a:ext cx="699017" cy="699017"/>
          </a:xfrm>
          <a:prstGeom prst="rect">
            <a:avLst/>
          </a:prstGeom>
        </p:spPr>
      </p:pic>
    </p:spTree>
    <p:extLst>
      <p:ext uri="{BB962C8B-B14F-4D97-AF65-F5344CB8AC3E}">
        <p14:creationId xmlns:p14="http://schemas.microsoft.com/office/powerpoint/2010/main" val="1950387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92847B-0624-ECDF-1721-4B88C1F47F08}"/>
              </a:ext>
            </a:extLst>
          </p:cNvPr>
          <p:cNvSpPr txBox="1"/>
          <p:nvPr/>
        </p:nvSpPr>
        <p:spPr>
          <a:xfrm>
            <a:off x="0" y="1330536"/>
            <a:ext cx="12191999" cy="457746"/>
          </a:xfrm>
          <a:prstGeom prst="rect">
            <a:avLst/>
          </a:prstGeom>
          <a:noFill/>
        </p:spPr>
        <p:txBody>
          <a:bodyPr wrap="square" lIns="72000" tIns="72000" rIns="72000" bIns="72000" rtlCol="0" anchor="ctr">
            <a:noAutofit/>
          </a:bodyPr>
          <a:lstStyle/>
          <a:p>
            <a:pPr algn="ctr">
              <a:defRPr/>
            </a:pPr>
            <a:r>
              <a:rPr lang="en-US" dirty="0">
                <a:solidFill>
                  <a:schemeClr val="bg1"/>
                </a:solidFill>
                <a:latin typeface="Segoe UI Semibold" panose="020B0702040204020203" pitchFamily="34" charset="0"/>
                <a:cs typeface="Segoe UI Semibold" panose="020B0702040204020203" pitchFamily="34" charset="0"/>
              </a:rPr>
              <a:t>Banking Trends to Capitalize on with IBISWorld</a:t>
            </a:r>
          </a:p>
        </p:txBody>
      </p:sp>
      <p:pic>
        <p:nvPicPr>
          <p:cNvPr id="5" name="Picture 2">
            <a:extLst>
              <a:ext uri="{FF2B5EF4-FFF2-40B4-BE49-F238E27FC236}">
                <a16:creationId xmlns:a16="http://schemas.microsoft.com/office/drawing/2014/main" id="{FF7D1727-AE6A-6F27-2C8B-5F229264E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377" y="1990970"/>
            <a:ext cx="5546623" cy="31753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55857F88-0F69-3204-1E47-7A5E0E3AC8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5167" y="1990970"/>
            <a:ext cx="5550775" cy="31753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9918866B-B873-CDA4-F8A7-1D5955BB9CA6}"/>
              </a:ext>
            </a:extLst>
          </p:cNvPr>
          <p:cNvSpPr/>
          <p:nvPr/>
        </p:nvSpPr>
        <p:spPr>
          <a:xfrm>
            <a:off x="549377" y="1226739"/>
            <a:ext cx="11063503" cy="652381"/>
          </a:xfrm>
          <a:prstGeom prst="round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en-US" dirty="0">
              <a:solidFill>
                <a:schemeClr val="bg1"/>
              </a:solidFill>
              <a:cs typeface="Arial" panose="020B0604020202020204" pitchFamily="34" charset="0"/>
            </a:endParaRPr>
          </a:p>
        </p:txBody>
      </p:sp>
      <p:sp>
        <p:nvSpPr>
          <p:cNvPr id="11" name="Rectangle: Rounded Corners 10">
            <a:extLst>
              <a:ext uri="{FF2B5EF4-FFF2-40B4-BE49-F238E27FC236}">
                <a16:creationId xmlns:a16="http://schemas.microsoft.com/office/drawing/2014/main" id="{2B06C92E-8306-AB5A-CEC9-BD87711EF9A7}"/>
              </a:ext>
            </a:extLst>
          </p:cNvPr>
          <p:cNvSpPr/>
          <p:nvPr/>
        </p:nvSpPr>
        <p:spPr>
          <a:xfrm>
            <a:off x="564248" y="5556507"/>
            <a:ext cx="11063503" cy="860612"/>
          </a:xfrm>
          <a:prstGeom prst="round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dirty="0">
                <a:solidFill>
                  <a:schemeClr val="bg1"/>
                </a:solidFill>
                <a:cs typeface="Arial" panose="020B0604020202020204" pitchFamily="34" charset="0"/>
              </a:rPr>
              <a:t>Thanks to our friends at Barlow Research, we know banking customers are expecting more from their bankers, but aren’t always experiencing the level of service they desire.</a:t>
            </a:r>
          </a:p>
          <a:p>
            <a:pPr algn="ctr" fontAlgn="base"/>
            <a:endParaRPr lang="en-US" dirty="0">
              <a:solidFill>
                <a:schemeClr val="bg1"/>
              </a:solidFill>
              <a:cs typeface="Arial" panose="020B0604020202020204" pitchFamily="34" charset="0"/>
            </a:endParaRPr>
          </a:p>
          <a:p>
            <a:pPr algn="ctr" fontAlgn="base"/>
            <a:r>
              <a:rPr lang="en-US" dirty="0">
                <a:solidFill>
                  <a:schemeClr val="bg1"/>
                </a:solidFill>
                <a:cs typeface="Arial" panose="020B0604020202020204" pitchFamily="34" charset="0"/>
              </a:rPr>
              <a:t>Banking competition is greater than ever, so it’s even more important to demonstrate experience and add value with every customer to grow customer loyalty.</a:t>
            </a:r>
          </a:p>
        </p:txBody>
      </p:sp>
      <p:sp>
        <p:nvSpPr>
          <p:cNvPr id="3" name="TextBox 2">
            <a:extLst>
              <a:ext uri="{FF2B5EF4-FFF2-40B4-BE49-F238E27FC236}">
                <a16:creationId xmlns:a16="http://schemas.microsoft.com/office/drawing/2014/main" id="{D099F3D6-5B59-41F2-B403-32F95A6FF69D}"/>
              </a:ext>
            </a:extLst>
          </p:cNvPr>
          <p:cNvSpPr txBox="1"/>
          <p:nvPr/>
        </p:nvSpPr>
        <p:spPr>
          <a:xfrm>
            <a:off x="2030165" y="461947"/>
            <a:ext cx="10161834" cy="457746"/>
          </a:xfrm>
          <a:prstGeom prst="rect">
            <a:avLst/>
          </a:prstGeom>
          <a:noFill/>
        </p:spPr>
        <p:txBody>
          <a:bodyPr wrap="square" lIns="72000" tIns="72000" rIns="72000" bIns="72000" rtlCol="0" anchor="ctr">
            <a:noAutofit/>
          </a:bodyPr>
          <a:lstStyle/>
          <a:p>
            <a:pPr>
              <a:defRPr/>
            </a:pPr>
            <a:r>
              <a:rPr lang="en-US" sz="2800" dirty="0">
                <a:solidFill>
                  <a:schemeClr val="bg1"/>
                </a:solidFill>
                <a:latin typeface="Segoe UI Semibold" panose="020B0702040204020203" pitchFamily="34" charset="0"/>
                <a:cs typeface="Segoe UI Semibold" panose="020B0702040204020203" pitchFamily="34" charset="0"/>
              </a:rPr>
              <a:t>From Barlow Research…</a:t>
            </a:r>
          </a:p>
        </p:txBody>
      </p:sp>
    </p:spTree>
    <p:extLst>
      <p:ext uri="{BB962C8B-B14F-4D97-AF65-F5344CB8AC3E}">
        <p14:creationId xmlns:p14="http://schemas.microsoft.com/office/powerpoint/2010/main" val="3694822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EE3078-A2E3-5546-7969-63130AB2FD09}"/>
              </a:ext>
            </a:extLst>
          </p:cNvPr>
          <p:cNvSpPr txBox="1"/>
          <p:nvPr/>
        </p:nvSpPr>
        <p:spPr>
          <a:xfrm>
            <a:off x="1916563" y="439861"/>
            <a:ext cx="10101706" cy="457746"/>
          </a:xfrm>
          <a:prstGeom prst="rect">
            <a:avLst/>
          </a:prstGeom>
          <a:noFill/>
        </p:spPr>
        <p:txBody>
          <a:bodyPr wrap="square" lIns="72000" tIns="72000" rIns="72000" bIns="72000" rtlCol="0" anchor="ctr">
            <a:noAutofit/>
          </a:bodyPr>
          <a:lstStyle/>
          <a:p>
            <a:r>
              <a:rPr lang="en-US" sz="2800" b="1" dirty="0">
                <a:solidFill>
                  <a:schemeClr val="bg1"/>
                </a:solidFill>
                <a:effectLst/>
                <a:latin typeface="Segoe UI Semibold" panose="020B0702040204020203" pitchFamily="34" charset="0"/>
                <a:ea typeface="Roboto" panose="02000000000000000000" pitchFamily="2" charset="0"/>
                <a:cs typeface="Segoe UI Semibold" panose="020B0702040204020203" pitchFamily="34" charset="0"/>
              </a:rPr>
              <a:t>Most discussed IBISWorld topics while in Phoenix…</a:t>
            </a:r>
          </a:p>
        </p:txBody>
      </p:sp>
      <p:sp>
        <p:nvSpPr>
          <p:cNvPr id="14" name="Speech Bubble: Rectangle with Corners Rounded 13">
            <a:extLst>
              <a:ext uri="{FF2B5EF4-FFF2-40B4-BE49-F238E27FC236}">
                <a16:creationId xmlns:a16="http://schemas.microsoft.com/office/drawing/2014/main" id="{BE1D98F1-CFB2-E1F2-3924-ECAE380E4E1B}"/>
              </a:ext>
            </a:extLst>
          </p:cNvPr>
          <p:cNvSpPr/>
          <p:nvPr/>
        </p:nvSpPr>
        <p:spPr>
          <a:xfrm>
            <a:off x="6659418" y="942783"/>
            <a:ext cx="5395795" cy="2724362"/>
          </a:xfrm>
          <a:prstGeom prst="wedgeRoundRectCallout">
            <a:avLst>
              <a:gd name="adj1" fmla="val 34727"/>
              <a:gd name="adj2" fmla="val -58072"/>
              <a:gd name="adj3" fmla="val 16667"/>
            </a:avLst>
          </a:prstGeom>
          <a:solidFill>
            <a:srgbClr val="F3F3F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100" i="1" dirty="0">
              <a:solidFill>
                <a:schemeClr val="tx1"/>
              </a:solidFill>
              <a:cs typeface="Segoe UI Semibold" panose="020B0702040204020203" pitchFamily="34" charset="0"/>
            </a:endParaRPr>
          </a:p>
          <a:p>
            <a:r>
              <a:rPr lang="en-US" sz="1600" b="1" dirty="0">
                <a:solidFill>
                  <a:srgbClr val="CC1011"/>
                </a:solidFill>
                <a:cs typeface="Segoe UI Semibold" panose="020B0702040204020203" pitchFamily="34" charset="0"/>
              </a:rPr>
              <a:t>API </a:t>
            </a:r>
            <a:r>
              <a:rPr lang="en-US" sz="1600" b="1" dirty="0">
                <a:solidFill>
                  <a:schemeClr val="tx1"/>
                </a:solidFill>
                <a:cs typeface="Segoe UI Semibold" panose="020B0702040204020203" pitchFamily="34" charset="0"/>
              </a:rPr>
              <a:t>:  Integrating Industry Data</a:t>
            </a:r>
            <a:endParaRPr lang="en-US" sz="1600" b="1" dirty="0">
              <a:solidFill>
                <a:srgbClr val="CC1011"/>
              </a:solidFill>
              <a:cs typeface="Segoe UI Semibold" panose="020B0702040204020203" pitchFamily="34" charset="0"/>
            </a:endParaRPr>
          </a:p>
          <a:p>
            <a:br>
              <a:rPr lang="en-US" sz="1100" i="1" dirty="0">
                <a:solidFill>
                  <a:schemeClr val="tx1"/>
                </a:solidFill>
                <a:cs typeface="Segoe UI Semibold" panose="020B0702040204020203" pitchFamily="34" charset="0"/>
              </a:rPr>
            </a:br>
            <a:r>
              <a:rPr lang="en-US" sz="1100" i="1" dirty="0">
                <a:solidFill>
                  <a:schemeClr val="tx1"/>
                </a:solidFill>
                <a:cs typeface="Segoe UI Semibold" panose="020B0702040204020203" pitchFamily="34" charset="0"/>
              </a:rPr>
              <a:t>“Truist is using the </a:t>
            </a:r>
            <a:r>
              <a:rPr lang="en-US" sz="1100" b="1" i="1" dirty="0">
                <a:solidFill>
                  <a:srgbClr val="CC1011"/>
                </a:solidFill>
                <a:cs typeface="Segoe UI Semibold" panose="020B0702040204020203" pitchFamily="34" charset="0"/>
              </a:rPr>
              <a:t>IBISWorld API </a:t>
            </a:r>
            <a:r>
              <a:rPr lang="en-US" sz="1100" i="1" dirty="0">
                <a:solidFill>
                  <a:schemeClr val="tx1"/>
                </a:solidFill>
                <a:cs typeface="Segoe UI Semibold" panose="020B0702040204020203" pitchFamily="34" charset="0"/>
              </a:rPr>
              <a:t>to serve up relevant industry research content to our bankers ahead of their client and prospect calls. The technical team pulls images of charts, financial figures and written summaries from IBISWorld. This information is fed into client-facing materials that the banker leverages in their client conversations. The </a:t>
            </a:r>
            <a:r>
              <a:rPr lang="en-US" sz="1100" b="1" i="1" dirty="0">
                <a:solidFill>
                  <a:schemeClr val="tx1"/>
                </a:solidFill>
                <a:cs typeface="Segoe UI Semibold" panose="020B0702040204020203" pitchFamily="34" charset="0"/>
              </a:rPr>
              <a:t>primary benefit</a:t>
            </a:r>
            <a:r>
              <a:rPr lang="en-US" sz="1100" i="1" dirty="0">
                <a:solidFill>
                  <a:schemeClr val="tx1"/>
                </a:solidFill>
                <a:cs typeface="Segoe UI Semibold" panose="020B0702040204020203" pitchFamily="34" charset="0"/>
              </a:rPr>
              <a:t> Truist has experienced as a result of leveraging the IBISWorld API is </a:t>
            </a:r>
            <a:r>
              <a:rPr lang="en-US" sz="1100" b="1" i="1" u="sng" dirty="0">
                <a:solidFill>
                  <a:srgbClr val="C00000"/>
                </a:solidFill>
                <a:cs typeface="Segoe UI Semibold" panose="020B0702040204020203" pitchFamily="34" charset="0"/>
              </a:rPr>
              <a:t>increased banker efficiency in call preparation</a:t>
            </a:r>
            <a:r>
              <a:rPr lang="en-US" sz="1100" i="1" dirty="0">
                <a:solidFill>
                  <a:schemeClr val="tx1"/>
                </a:solidFill>
                <a:cs typeface="Segoe UI Semibold" panose="020B0702040204020203" pitchFamily="34" charset="0"/>
              </a:rPr>
              <a:t>. Instead of manually researching each individual industry using the IBISWorld site, bankers submit requests for this material including the industry of the client or prospect. Then, automation technology pulls the exact charts, financial figures, and written summaries using APIs for the specific industry. Formatted content is proactively delivered to the banker via email.</a:t>
            </a:r>
            <a:br>
              <a:rPr lang="en-US" sz="1100" i="1" dirty="0">
                <a:solidFill>
                  <a:schemeClr val="tx1"/>
                </a:solidFill>
                <a:cs typeface="Segoe UI Semibold" panose="020B0702040204020203" pitchFamily="34" charset="0"/>
              </a:rPr>
            </a:br>
            <a:endParaRPr lang="en-US" sz="1100" i="1" dirty="0">
              <a:solidFill>
                <a:schemeClr val="tx1"/>
              </a:solidFill>
              <a:cs typeface="Segoe UI Semibold" panose="020B0702040204020203" pitchFamily="34" charset="0"/>
            </a:endParaRPr>
          </a:p>
          <a:p>
            <a:r>
              <a:rPr lang="en-US" sz="1100" b="1" dirty="0">
                <a:solidFill>
                  <a:srgbClr val="5E5479"/>
                </a:solidFill>
                <a:cs typeface="Segoe UI Semibold" panose="020B0702040204020203" pitchFamily="34" charset="0"/>
              </a:rPr>
              <a:t>			- Sales Enablement Leader</a:t>
            </a:r>
          </a:p>
        </p:txBody>
      </p:sp>
      <p:sp>
        <p:nvSpPr>
          <p:cNvPr id="15" name="Speech Bubble: Rectangle with Corners Rounded 14">
            <a:extLst>
              <a:ext uri="{FF2B5EF4-FFF2-40B4-BE49-F238E27FC236}">
                <a16:creationId xmlns:a16="http://schemas.microsoft.com/office/drawing/2014/main" id="{9E976D5E-CD83-BE93-A4E5-7469AF9E9FCE}"/>
              </a:ext>
            </a:extLst>
          </p:cNvPr>
          <p:cNvSpPr/>
          <p:nvPr/>
        </p:nvSpPr>
        <p:spPr>
          <a:xfrm>
            <a:off x="732833" y="3873960"/>
            <a:ext cx="5395795" cy="2844427"/>
          </a:xfrm>
          <a:prstGeom prst="wedgeRoundRectCallout">
            <a:avLst>
              <a:gd name="adj1" fmla="val -20833"/>
              <a:gd name="adj2" fmla="val 49930"/>
              <a:gd name="adj3" fmla="val 16667"/>
            </a:avLst>
          </a:prstGeom>
          <a:solidFill>
            <a:srgbClr val="F3F3F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b="1" dirty="0">
                <a:solidFill>
                  <a:srgbClr val="CC1011"/>
                </a:solidFill>
                <a:cs typeface="Segoe UI Semibold" panose="020B0702040204020203" pitchFamily="34" charset="0"/>
              </a:rPr>
              <a:t>Understanding </a:t>
            </a:r>
            <a:r>
              <a:rPr lang="en-US" sz="1400" b="1" dirty="0">
                <a:solidFill>
                  <a:schemeClr val="tx1"/>
                </a:solidFill>
                <a:cs typeface="Segoe UI Semibold" panose="020B0702040204020203" pitchFamily="34" charset="0"/>
              </a:rPr>
              <a:t>Your Customers</a:t>
            </a:r>
            <a:endParaRPr lang="en-US" sz="1400" b="1" dirty="0">
              <a:solidFill>
                <a:srgbClr val="CC1011"/>
              </a:solidFill>
              <a:cs typeface="Segoe UI Semibold" panose="020B0702040204020203" pitchFamily="34" charset="0"/>
            </a:endParaRPr>
          </a:p>
          <a:p>
            <a:r>
              <a:rPr lang="en-US" sz="1300" i="1" dirty="0">
                <a:solidFill>
                  <a:schemeClr val="tx1"/>
                </a:solidFill>
                <a:cs typeface="Segoe UI Semibold" panose="020B0702040204020203" pitchFamily="34" charset="0"/>
              </a:rPr>
              <a:t>Find relevant talking points that matter to your </a:t>
            </a:r>
            <a:br>
              <a:rPr lang="en-US" sz="1300" i="1" dirty="0">
                <a:solidFill>
                  <a:schemeClr val="tx1"/>
                </a:solidFill>
                <a:cs typeface="Segoe UI Semibold" panose="020B0702040204020203" pitchFamily="34" charset="0"/>
              </a:rPr>
            </a:br>
            <a:r>
              <a:rPr lang="en-US" sz="1300" i="1" dirty="0">
                <a:solidFill>
                  <a:schemeClr val="tx1"/>
                </a:solidFill>
                <a:cs typeface="Segoe UI Semibold" panose="020B0702040204020203" pitchFamily="34" charset="0"/>
              </a:rPr>
              <a:t>prospects, anticipate their pain points, and tailor </a:t>
            </a:r>
            <a:br>
              <a:rPr lang="en-US" sz="1300" i="1" dirty="0">
                <a:solidFill>
                  <a:schemeClr val="tx1"/>
                </a:solidFill>
                <a:cs typeface="Segoe UI Semibold" panose="020B0702040204020203" pitchFamily="34" charset="0"/>
              </a:rPr>
            </a:br>
            <a:r>
              <a:rPr lang="en-US" sz="1300" i="1" dirty="0">
                <a:solidFill>
                  <a:schemeClr val="tx1"/>
                </a:solidFill>
                <a:cs typeface="Segoe UI Semibold" panose="020B0702040204020203" pitchFamily="34" charset="0"/>
              </a:rPr>
              <a:t>conversations accordingly while using their </a:t>
            </a:r>
            <a:br>
              <a:rPr lang="en-US" sz="1300" i="1" dirty="0">
                <a:solidFill>
                  <a:schemeClr val="tx1"/>
                </a:solidFill>
                <a:cs typeface="Segoe UI Semibold" panose="020B0702040204020203" pitchFamily="34" charset="0"/>
              </a:rPr>
            </a:br>
            <a:r>
              <a:rPr lang="en-US" sz="1300" i="1" dirty="0">
                <a:solidFill>
                  <a:schemeClr val="tx1"/>
                </a:solidFill>
                <a:cs typeface="Segoe UI Semibold" panose="020B0702040204020203" pitchFamily="34" charset="0"/>
              </a:rPr>
              <a:t>language to demonstrate expertise.</a:t>
            </a:r>
            <a:br>
              <a:rPr lang="en-US" sz="1300" dirty="0">
                <a:solidFill>
                  <a:schemeClr val="tx1"/>
                </a:solidFill>
                <a:cs typeface="Segoe UI Semibold" panose="020B0702040204020203" pitchFamily="34" charset="0"/>
              </a:rPr>
            </a:br>
            <a:endParaRPr lang="en-US" sz="1300" dirty="0">
              <a:solidFill>
                <a:schemeClr val="tx1"/>
              </a:solidFill>
              <a:cs typeface="Segoe UI Semibold" panose="020B0702040204020203" pitchFamily="34" charset="0"/>
            </a:endParaRPr>
          </a:p>
          <a:p>
            <a:pPr marL="171450" indent="-171450">
              <a:buBlip>
                <a:blip r:embed="rId3">
                  <a:extLst>
                    <a:ext uri="{96DAC541-7B7A-43D3-8B79-37D633B846F1}">
                      <asvg:svgBlip xmlns:asvg="http://schemas.microsoft.com/office/drawing/2016/SVG/main" r:embed="rId4"/>
                    </a:ext>
                  </a:extLst>
                </a:blip>
              </a:buBlip>
            </a:pPr>
            <a:r>
              <a:rPr lang="en-US" sz="1100" dirty="0">
                <a:solidFill>
                  <a:schemeClr val="tx1"/>
                </a:solidFill>
                <a:cs typeface="Segoe UI Semibold" panose="020B0702040204020203" pitchFamily="34" charset="0"/>
              </a:rPr>
              <a:t>Use scripted </a:t>
            </a:r>
            <a:r>
              <a:rPr lang="en-US" sz="1100" b="1" u="sng" dirty="0">
                <a:solidFill>
                  <a:schemeClr val="tx1"/>
                </a:solidFill>
                <a:cs typeface="Segoe UI Semibold" panose="020B0702040204020203" pitchFamily="34" charset="0"/>
              </a:rPr>
              <a:t>Call Preparation Questions </a:t>
            </a:r>
            <a:r>
              <a:rPr lang="en-US" sz="1100" dirty="0">
                <a:solidFill>
                  <a:schemeClr val="tx1"/>
                </a:solidFill>
                <a:cs typeface="Segoe UI Semibold" panose="020B0702040204020203" pitchFamily="34" charset="0"/>
              </a:rPr>
              <a:t>to help you unlock better conversations and show your knowledge of the industry.</a:t>
            </a:r>
            <a:br>
              <a:rPr lang="en-US" sz="1100" dirty="0">
                <a:solidFill>
                  <a:schemeClr val="tx1"/>
                </a:solidFill>
                <a:cs typeface="Segoe UI Semibold" panose="020B0702040204020203" pitchFamily="34" charset="0"/>
              </a:rPr>
            </a:br>
            <a:endParaRPr lang="en-US" sz="1100" dirty="0">
              <a:solidFill>
                <a:schemeClr val="tx1"/>
              </a:solidFill>
              <a:cs typeface="Segoe UI Semibold" panose="020B0702040204020203" pitchFamily="34" charset="0"/>
            </a:endParaRPr>
          </a:p>
          <a:p>
            <a:pPr marL="171450" indent="-171450">
              <a:buBlip>
                <a:blip r:embed="rId3">
                  <a:extLst>
                    <a:ext uri="{96DAC541-7B7A-43D3-8B79-37D633B846F1}">
                      <asvg:svgBlip xmlns:asvg="http://schemas.microsoft.com/office/drawing/2016/SVG/main" r:embed="rId4"/>
                    </a:ext>
                  </a:extLst>
                </a:blip>
              </a:buBlip>
            </a:pPr>
            <a:r>
              <a:rPr lang="en-US" sz="1100" dirty="0">
                <a:solidFill>
                  <a:schemeClr val="tx1"/>
                </a:solidFill>
                <a:cs typeface="Segoe UI Semibold" panose="020B0702040204020203" pitchFamily="34" charset="0"/>
              </a:rPr>
              <a:t>Quickly hone in on industry pain points or opportunities to help tailor your pitch.</a:t>
            </a:r>
            <a:br>
              <a:rPr lang="en-US" sz="1100" dirty="0">
                <a:solidFill>
                  <a:schemeClr val="tx1"/>
                </a:solidFill>
                <a:cs typeface="Segoe UI Semibold" panose="020B0702040204020203" pitchFamily="34" charset="0"/>
              </a:rPr>
            </a:br>
            <a:endParaRPr lang="en-US" sz="1100" dirty="0">
              <a:solidFill>
                <a:schemeClr val="tx1"/>
              </a:solidFill>
              <a:cs typeface="Segoe UI Semibold" panose="020B0702040204020203" pitchFamily="34" charset="0"/>
            </a:endParaRPr>
          </a:p>
          <a:p>
            <a:pPr marL="171450" indent="-171450">
              <a:buBlip>
                <a:blip r:embed="rId3">
                  <a:extLst>
                    <a:ext uri="{96DAC541-7B7A-43D3-8B79-37D633B846F1}">
                      <asvg:svgBlip xmlns:asvg="http://schemas.microsoft.com/office/drawing/2016/SVG/main" r:embed="rId4"/>
                    </a:ext>
                  </a:extLst>
                </a:blip>
              </a:buBlip>
            </a:pPr>
            <a:r>
              <a:rPr lang="en-US" sz="1100" dirty="0">
                <a:solidFill>
                  <a:schemeClr val="tx1"/>
                </a:solidFill>
                <a:cs typeface="Segoe UI Semibold" panose="020B0702040204020203" pitchFamily="34" charset="0"/>
              </a:rPr>
              <a:t>Spend just five minutes of prep time to elevate your understanding of the customer and sound like an expert – </a:t>
            </a:r>
            <a:r>
              <a:rPr lang="en-US" sz="1100" b="1" i="1" dirty="0">
                <a:solidFill>
                  <a:srgbClr val="CC1011"/>
                </a:solidFill>
                <a:cs typeface="Segoe UI Semibold" panose="020B0702040204020203" pitchFamily="34" charset="0"/>
              </a:rPr>
              <a:t>be a trusted advisor!</a:t>
            </a:r>
            <a:br>
              <a:rPr lang="en-US" sz="1100" dirty="0">
                <a:solidFill>
                  <a:srgbClr val="CC1011"/>
                </a:solidFill>
                <a:cs typeface="Segoe UI Semibold" panose="020B0702040204020203" pitchFamily="34" charset="0"/>
              </a:rPr>
            </a:br>
            <a:br>
              <a:rPr lang="en-US" sz="1100" dirty="0">
                <a:solidFill>
                  <a:schemeClr val="tx1"/>
                </a:solidFill>
                <a:cs typeface="Segoe UI Semibold" panose="020B0702040204020203" pitchFamily="34" charset="0"/>
              </a:rPr>
            </a:br>
            <a:endParaRPr lang="en-US" sz="1100" dirty="0">
              <a:solidFill>
                <a:schemeClr val="tx1"/>
              </a:solidFill>
              <a:cs typeface="Segoe UI Semibold" panose="020B0702040204020203" pitchFamily="34" charset="0"/>
            </a:endParaRPr>
          </a:p>
        </p:txBody>
      </p:sp>
      <p:pic>
        <p:nvPicPr>
          <p:cNvPr id="9" name="Picture 8" descr="Back of people's heads and raised hands at corporate presentation with speaker and whiteboard out of focus in background">
            <a:extLst>
              <a:ext uri="{FF2B5EF4-FFF2-40B4-BE49-F238E27FC236}">
                <a16:creationId xmlns:a16="http://schemas.microsoft.com/office/drawing/2014/main" id="{782AE791-0B06-2BBC-AA90-0C27B4EBC8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5403" y="3817482"/>
            <a:ext cx="1698442" cy="1130456"/>
          </a:xfrm>
          <a:prstGeom prst="ellipse">
            <a:avLst/>
          </a:prstGeom>
          <a:ln w="19050" cap="rnd">
            <a:solidFill>
              <a:srgbClr val="CC1011"/>
            </a:solidFill>
          </a:ln>
          <a:effectLst>
            <a:outerShdw blurRad="381000" dist="292100" dir="5400000" sx="-80000" sy="-18000" rotWithShape="0">
              <a:srgbClr val="000000">
                <a:alpha val="22000"/>
              </a:srgbClr>
            </a:outerShdw>
          </a:effectLst>
        </p:spPr>
      </p:pic>
      <p:sp>
        <p:nvSpPr>
          <p:cNvPr id="20" name="Speech Bubble: Rectangle with Corners Rounded 19">
            <a:extLst>
              <a:ext uri="{FF2B5EF4-FFF2-40B4-BE49-F238E27FC236}">
                <a16:creationId xmlns:a16="http://schemas.microsoft.com/office/drawing/2014/main" id="{794982A0-57FB-0AF2-FEB0-24362C8EFBF7}"/>
              </a:ext>
            </a:extLst>
          </p:cNvPr>
          <p:cNvSpPr/>
          <p:nvPr/>
        </p:nvSpPr>
        <p:spPr>
          <a:xfrm>
            <a:off x="732833" y="942784"/>
            <a:ext cx="5575603" cy="2724362"/>
          </a:xfrm>
          <a:prstGeom prst="wedgeRoundRectCallout">
            <a:avLst>
              <a:gd name="adj1" fmla="val -20833"/>
              <a:gd name="adj2" fmla="val 49930"/>
              <a:gd name="adj3" fmla="val 16667"/>
            </a:avLst>
          </a:prstGeom>
          <a:solidFill>
            <a:srgbClr val="F3F3F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cs typeface="Segoe UI Semibold" panose="020B0702040204020203" pitchFamily="34" charset="0"/>
              </a:rPr>
              <a:t>Welcome, </a:t>
            </a:r>
            <a:r>
              <a:rPr lang="en-US" sz="1600" b="1" dirty="0">
                <a:solidFill>
                  <a:srgbClr val="CC1011"/>
                </a:solidFill>
                <a:cs typeface="Segoe UI Semibold" panose="020B0702040204020203" pitchFamily="34" charset="0"/>
              </a:rPr>
              <a:t>Phil</a:t>
            </a:r>
            <a:r>
              <a:rPr lang="en-US" sz="1600" dirty="0">
                <a:solidFill>
                  <a:schemeClr val="tx1"/>
                </a:solidFill>
                <a:cs typeface="Segoe UI Semibold" panose="020B0702040204020203" pitchFamily="34" charset="0"/>
              </a:rPr>
              <a:t>.</a:t>
            </a:r>
            <a:br>
              <a:rPr lang="en-US" sz="1600" dirty="0">
                <a:solidFill>
                  <a:schemeClr val="tx1"/>
                </a:solidFill>
                <a:cs typeface="Segoe UI Semibold" panose="020B0702040204020203" pitchFamily="34" charset="0"/>
              </a:rPr>
            </a:br>
            <a:endParaRPr lang="en-US" sz="1600" dirty="0">
              <a:solidFill>
                <a:schemeClr val="tx1"/>
              </a:solidFill>
              <a:cs typeface="Segoe UI Semibold" panose="020B0702040204020203" pitchFamily="34" charset="0"/>
            </a:endParaRPr>
          </a:p>
          <a:p>
            <a:pPr marL="171450" indent="-171450">
              <a:buBlip>
                <a:blip r:embed="rId3">
                  <a:extLst>
                    <a:ext uri="{96DAC541-7B7A-43D3-8B79-37D633B846F1}">
                      <asvg:svgBlip xmlns:asvg="http://schemas.microsoft.com/office/drawing/2016/SVG/main" r:embed="rId4"/>
                    </a:ext>
                  </a:extLst>
                </a:blip>
              </a:buBlip>
            </a:pPr>
            <a:r>
              <a:rPr lang="en-US" sz="1100" dirty="0">
                <a:solidFill>
                  <a:schemeClr val="tx1"/>
                </a:solidFill>
                <a:cs typeface="Segoe UI Semibold" panose="020B0702040204020203" pitchFamily="34" charset="0"/>
              </a:rPr>
              <a:t>Leverage </a:t>
            </a:r>
            <a:r>
              <a:rPr lang="en-US" sz="1100" b="1" dirty="0">
                <a:solidFill>
                  <a:srgbClr val="CC1011"/>
                </a:solidFill>
                <a:cs typeface="Segoe UI Semibold" panose="020B0702040204020203" pitchFamily="34" charset="0"/>
              </a:rPr>
              <a:t>AI-driven</a:t>
            </a:r>
            <a:r>
              <a:rPr lang="en-US" sz="1100" dirty="0">
                <a:solidFill>
                  <a:schemeClr val="tx1"/>
                </a:solidFill>
                <a:cs typeface="Segoe UI Semibold" panose="020B0702040204020203" pitchFamily="34" charset="0"/>
              </a:rPr>
              <a:t> prompts to streamline</a:t>
            </a:r>
            <a:br>
              <a:rPr lang="en-US" sz="1100" dirty="0">
                <a:solidFill>
                  <a:schemeClr val="tx1"/>
                </a:solidFill>
                <a:cs typeface="Segoe UI Semibold" panose="020B0702040204020203" pitchFamily="34" charset="0"/>
              </a:rPr>
            </a:br>
            <a:r>
              <a:rPr lang="en-US" sz="1100" dirty="0">
                <a:solidFill>
                  <a:schemeClr val="tx1"/>
                </a:solidFill>
                <a:cs typeface="Segoe UI Semibold" panose="020B0702040204020203" pitchFamily="34" charset="0"/>
              </a:rPr>
              <a:t>industry research, transforming complex data </a:t>
            </a:r>
            <a:br>
              <a:rPr lang="en-US" sz="1100" dirty="0">
                <a:solidFill>
                  <a:schemeClr val="tx1"/>
                </a:solidFill>
                <a:cs typeface="Segoe UI Semibold" panose="020B0702040204020203" pitchFamily="34" charset="0"/>
              </a:rPr>
            </a:br>
            <a:r>
              <a:rPr lang="en-US" sz="1100" dirty="0">
                <a:solidFill>
                  <a:schemeClr val="tx1"/>
                </a:solidFill>
                <a:cs typeface="Segoe UI Semibold" panose="020B0702040204020203" pitchFamily="34" charset="0"/>
              </a:rPr>
              <a:t>into </a:t>
            </a:r>
            <a:r>
              <a:rPr lang="en-US" sz="1100" u="sng" dirty="0">
                <a:solidFill>
                  <a:schemeClr val="tx1"/>
                </a:solidFill>
                <a:cs typeface="Segoe UI Semibold" panose="020B0702040204020203" pitchFamily="34" charset="0"/>
              </a:rPr>
              <a:t>actionable insights</a:t>
            </a:r>
            <a:r>
              <a:rPr lang="en-US" sz="1100" dirty="0">
                <a:solidFill>
                  <a:schemeClr val="tx1"/>
                </a:solidFill>
                <a:cs typeface="Segoe UI Semibold" panose="020B0702040204020203" pitchFamily="34" charset="0"/>
              </a:rPr>
              <a:t>.</a:t>
            </a:r>
            <a:br>
              <a:rPr lang="en-US" sz="1100" dirty="0">
                <a:solidFill>
                  <a:schemeClr val="tx1"/>
                </a:solidFill>
                <a:cs typeface="Segoe UI Semibold" panose="020B0702040204020203" pitchFamily="34" charset="0"/>
              </a:rPr>
            </a:br>
            <a:endParaRPr lang="en-US" sz="1100" dirty="0">
              <a:solidFill>
                <a:schemeClr val="tx1"/>
              </a:solidFill>
              <a:cs typeface="Segoe UI Semibold" panose="020B0702040204020203" pitchFamily="34" charset="0"/>
            </a:endParaRPr>
          </a:p>
          <a:p>
            <a:pPr marL="171450" indent="-171450">
              <a:buBlip>
                <a:blip r:embed="rId3">
                  <a:extLst>
                    <a:ext uri="{96DAC541-7B7A-43D3-8B79-37D633B846F1}">
                      <asvg:svgBlip xmlns:asvg="http://schemas.microsoft.com/office/drawing/2016/SVG/main" r:embed="rId4"/>
                    </a:ext>
                  </a:extLst>
                </a:blip>
              </a:buBlip>
            </a:pPr>
            <a:r>
              <a:rPr lang="en-US" sz="1100" dirty="0">
                <a:solidFill>
                  <a:schemeClr val="tx1"/>
                </a:solidFill>
                <a:cs typeface="Segoe UI Semibold" panose="020B0702040204020203" pitchFamily="34" charset="0"/>
              </a:rPr>
              <a:t>Utilize strategic planning tools to uncover risks,</a:t>
            </a:r>
            <a:br>
              <a:rPr lang="en-US" sz="1100" dirty="0">
                <a:solidFill>
                  <a:schemeClr val="tx1"/>
                </a:solidFill>
                <a:cs typeface="Segoe UI Semibold" panose="020B0702040204020203" pitchFamily="34" charset="0"/>
              </a:rPr>
            </a:br>
            <a:r>
              <a:rPr lang="en-US" sz="1100" dirty="0">
                <a:solidFill>
                  <a:schemeClr val="tx1"/>
                </a:solidFill>
                <a:cs typeface="Segoe UI Semibold" panose="020B0702040204020203" pitchFamily="34" charset="0"/>
              </a:rPr>
              <a:t>opportunities and gaps, helping you stay ahead</a:t>
            </a:r>
            <a:br>
              <a:rPr lang="en-US" sz="1100" dirty="0">
                <a:solidFill>
                  <a:schemeClr val="tx1"/>
                </a:solidFill>
                <a:cs typeface="Segoe UI Semibold" panose="020B0702040204020203" pitchFamily="34" charset="0"/>
              </a:rPr>
            </a:br>
            <a:r>
              <a:rPr lang="en-US" sz="1100" dirty="0">
                <a:solidFill>
                  <a:schemeClr val="tx1"/>
                </a:solidFill>
                <a:cs typeface="Segoe UI Semibold" panose="020B0702040204020203" pitchFamily="34" charset="0"/>
              </a:rPr>
              <a:t>of market trends.</a:t>
            </a:r>
            <a:br>
              <a:rPr lang="en-US" sz="1100" dirty="0">
                <a:solidFill>
                  <a:schemeClr val="tx1"/>
                </a:solidFill>
                <a:cs typeface="Segoe UI Semibold" panose="020B0702040204020203" pitchFamily="34" charset="0"/>
              </a:rPr>
            </a:br>
            <a:endParaRPr lang="en-US" sz="1100" dirty="0">
              <a:solidFill>
                <a:schemeClr val="tx1"/>
              </a:solidFill>
              <a:cs typeface="Segoe UI Semibold" panose="020B0702040204020203" pitchFamily="34" charset="0"/>
            </a:endParaRPr>
          </a:p>
          <a:p>
            <a:pPr marL="171450" indent="-171450">
              <a:buBlip>
                <a:blip r:embed="rId3">
                  <a:extLst>
                    <a:ext uri="{96DAC541-7B7A-43D3-8B79-37D633B846F1}">
                      <asvg:svgBlip xmlns:asvg="http://schemas.microsoft.com/office/drawing/2016/SVG/main" r:embed="rId4"/>
                    </a:ext>
                  </a:extLst>
                </a:blip>
              </a:buBlip>
            </a:pPr>
            <a:r>
              <a:rPr lang="en-US" sz="1100" dirty="0">
                <a:solidFill>
                  <a:schemeClr val="tx1"/>
                </a:solidFill>
                <a:cs typeface="Segoe UI Semibold" panose="020B0702040204020203" pitchFamily="34" charset="0"/>
              </a:rPr>
              <a:t>Benchmark your customers’ performance </a:t>
            </a:r>
            <a:br>
              <a:rPr lang="en-US" sz="1100" dirty="0">
                <a:solidFill>
                  <a:schemeClr val="tx1"/>
                </a:solidFill>
                <a:cs typeface="Segoe UI Semibold" panose="020B0702040204020203" pitchFamily="34" charset="0"/>
              </a:rPr>
            </a:br>
            <a:r>
              <a:rPr lang="en-US" sz="1100" dirty="0">
                <a:solidFill>
                  <a:schemeClr val="tx1"/>
                </a:solidFill>
                <a:cs typeface="Segoe UI Semibold" panose="020B0702040204020203" pitchFamily="34" charset="0"/>
              </a:rPr>
              <a:t>against industry standards quickly and </a:t>
            </a:r>
            <a:br>
              <a:rPr lang="en-US" sz="1100" dirty="0">
                <a:solidFill>
                  <a:schemeClr val="tx1"/>
                </a:solidFill>
                <a:cs typeface="Segoe UI Semibold" panose="020B0702040204020203" pitchFamily="34" charset="0"/>
              </a:rPr>
            </a:br>
            <a:r>
              <a:rPr lang="en-US" sz="1100" dirty="0">
                <a:solidFill>
                  <a:schemeClr val="tx1"/>
                </a:solidFill>
                <a:cs typeface="Segoe UI Semibold" panose="020B0702040204020203" pitchFamily="34" charset="0"/>
              </a:rPr>
              <a:t>efficiently with Phil’s AI capabilities.</a:t>
            </a:r>
            <a:endParaRPr lang="en-US" sz="1200" dirty="0">
              <a:solidFill>
                <a:schemeClr val="tx1"/>
              </a:solidFill>
              <a:cs typeface="Segoe UI Semibold" panose="020B0702040204020203" pitchFamily="34" charset="0"/>
            </a:endParaRPr>
          </a:p>
        </p:txBody>
      </p:sp>
      <p:pic>
        <p:nvPicPr>
          <p:cNvPr id="4" name="Picture 3">
            <a:extLst>
              <a:ext uri="{FF2B5EF4-FFF2-40B4-BE49-F238E27FC236}">
                <a16:creationId xmlns:a16="http://schemas.microsoft.com/office/drawing/2014/main" id="{568E5181-5BF6-A34B-1737-D54FA9625B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97" y="1630863"/>
            <a:ext cx="995595" cy="1348202"/>
          </a:xfrm>
          <a:prstGeom prst="rect">
            <a:avLst/>
          </a:prstGeom>
        </p:spPr>
      </p:pic>
      <p:pic>
        <p:nvPicPr>
          <p:cNvPr id="1026" name="Picture 2" descr="Truist brand resources: accessing high-guality vector logo SVG, brand  colors, and more.">
            <a:extLst>
              <a:ext uri="{FF2B5EF4-FFF2-40B4-BE49-F238E27FC236}">
                <a16:creationId xmlns:a16="http://schemas.microsoft.com/office/drawing/2014/main" id="{855F58B3-0C0E-AFFC-0866-E9726C4489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59635" y="3262917"/>
            <a:ext cx="795578" cy="5682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1" name="Speech Bubble: Rectangle with Corners Rounded 20">
            <a:extLst>
              <a:ext uri="{FF2B5EF4-FFF2-40B4-BE49-F238E27FC236}">
                <a16:creationId xmlns:a16="http://schemas.microsoft.com/office/drawing/2014/main" id="{960F0415-7608-66A6-4BC9-BFD903339D31}"/>
              </a:ext>
            </a:extLst>
          </p:cNvPr>
          <p:cNvSpPr/>
          <p:nvPr/>
        </p:nvSpPr>
        <p:spPr>
          <a:xfrm>
            <a:off x="3820434" y="1104421"/>
            <a:ext cx="2386494" cy="2415727"/>
          </a:xfrm>
          <a:prstGeom prst="wedgeRoundRectCallout">
            <a:avLst>
              <a:gd name="adj1" fmla="val -20833"/>
              <a:gd name="adj2" fmla="val 49930"/>
              <a:gd name="adj3" fmla="val 16667"/>
            </a:avLst>
          </a:prstGeom>
          <a:blipFill>
            <a:blip r:embed="rId8"/>
            <a:stretch>
              <a:fillRect/>
            </a:stretch>
          </a:blipFill>
          <a:ln w="12700">
            <a:solidFill>
              <a:srgbClr val="CC101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1200" dirty="0">
              <a:solidFill>
                <a:schemeClr val="tx1"/>
              </a:solidFill>
              <a:cs typeface="Segoe UI Semibold" panose="020B0702040204020203" pitchFamily="34" charset="0"/>
            </a:endParaRPr>
          </a:p>
        </p:txBody>
      </p:sp>
      <p:sp>
        <p:nvSpPr>
          <p:cNvPr id="23" name="Speech Bubble: Rectangle with Corners Rounded 22">
            <a:extLst>
              <a:ext uri="{FF2B5EF4-FFF2-40B4-BE49-F238E27FC236}">
                <a16:creationId xmlns:a16="http://schemas.microsoft.com/office/drawing/2014/main" id="{B78369F6-11C5-5920-2BC0-2E8AE3E6C405}"/>
              </a:ext>
            </a:extLst>
          </p:cNvPr>
          <p:cNvSpPr/>
          <p:nvPr/>
        </p:nvSpPr>
        <p:spPr>
          <a:xfrm>
            <a:off x="6660856" y="3873959"/>
            <a:ext cx="5395795" cy="2844427"/>
          </a:xfrm>
          <a:prstGeom prst="wedgeRoundRectCallout">
            <a:avLst>
              <a:gd name="adj1" fmla="val -20833"/>
              <a:gd name="adj2" fmla="val 49930"/>
              <a:gd name="adj3" fmla="val 16667"/>
            </a:avLst>
          </a:prstGeom>
          <a:solidFill>
            <a:srgbClr val="F3F3F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b="1" dirty="0">
                <a:solidFill>
                  <a:srgbClr val="CC1011"/>
                </a:solidFill>
                <a:cs typeface="Segoe UI Semibold" panose="020B0702040204020203" pitchFamily="34" charset="0"/>
              </a:rPr>
              <a:t>Preparing</a:t>
            </a:r>
            <a:r>
              <a:rPr lang="en-US" sz="1600" b="1" dirty="0">
                <a:solidFill>
                  <a:schemeClr val="tx1"/>
                </a:solidFill>
                <a:cs typeface="Segoe UI Semibold" panose="020B0702040204020203" pitchFamily="34" charset="0"/>
              </a:rPr>
              <a:t> for the Next Credit Cycle</a:t>
            </a:r>
          </a:p>
          <a:p>
            <a:endParaRPr lang="en-US" sz="1100" dirty="0">
              <a:solidFill>
                <a:schemeClr val="tx1"/>
              </a:solidFill>
              <a:cs typeface="Segoe UI Semibold" panose="020B0702040204020203" pitchFamily="34" charset="0"/>
            </a:endParaRPr>
          </a:p>
          <a:p>
            <a:r>
              <a:rPr lang="en-US" sz="1100" dirty="0">
                <a:solidFill>
                  <a:schemeClr val="tx1"/>
                </a:solidFill>
                <a:cs typeface="Segoe UI Semibold" panose="020B0702040204020203" pitchFamily="34" charset="0"/>
              </a:rPr>
              <a:t>Measure, monitor and mitigate industry </a:t>
            </a:r>
          </a:p>
          <a:p>
            <a:r>
              <a:rPr lang="en-US" sz="1100" dirty="0">
                <a:solidFill>
                  <a:schemeClr val="tx1"/>
                </a:solidFill>
                <a:cs typeface="Segoe UI Semibold" panose="020B0702040204020203" pitchFamily="34" charset="0"/>
              </a:rPr>
              <a:t>risk with forward-looking trends </a:t>
            </a:r>
          </a:p>
          <a:p>
            <a:endParaRPr lang="en-US" sz="1100" dirty="0">
              <a:solidFill>
                <a:schemeClr val="tx1"/>
              </a:solidFill>
              <a:cs typeface="Segoe UI Semibold" panose="020B0702040204020203" pitchFamily="34" charset="0"/>
            </a:endParaRPr>
          </a:p>
          <a:p>
            <a:r>
              <a:rPr lang="en-US" sz="1100" dirty="0">
                <a:solidFill>
                  <a:schemeClr val="tx1"/>
                </a:solidFill>
                <a:cs typeface="Segoe UI Semibold" panose="020B0702040204020203" pitchFamily="34" charset="0"/>
              </a:rPr>
              <a:t>Using our forward-looking trends, banks use </a:t>
            </a:r>
          </a:p>
          <a:p>
            <a:r>
              <a:rPr lang="en-US" sz="1100" dirty="0">
                <a:solidFill>
                  <a:schemeClr val="tx1"/>
                </a:solidFill>
                <a:cs typeface="Segoe UI Semibold" panose="020B0702040204020203" pitchFamily="34" charset="0"/>
              </a:rPr>
              <a:t>the EWS to identify opportunities and monitor </a:t>
            </a:r>
          </a:p>
          <a:p>
            <a:r>
              <a:rPr lang="en-US" sz="1100" dirty="0">
                <a:solidFill>
                  <a:schemeClr val="tx1"/>
                </a:solidFill>
                <a:cs typeface="Segoe UI Semibold" panose="020B0702040204020203" pitchFamily="34" charset="0"/>
              </a:rPr>
              <a:t>risks across the economy at the industry level. </a:t>
            </a:r>
          </a:p>
          <a:p>
            <a:r>
              <a:rPr lang="en-US" sz="1100" dirty="0">
                <a:solidFill>
                  <a:schemeClr val="tx1"/>
                </a:solidFill>
                <a:cs typeface="Segoe UI Semibold" panose="020B0702040204020203" pitchFamily="34" charset="0"/>
              </a:rPr>
              <a:t>EWS will help you understand both the </a:t>
            </a:r>
          </a:p>
          <a:p>
            <a:r>
              <a:rPr lang="en-US" sz="1100" dirty="0">
                <a:solidFill>
                  <a:schemeClr val="tx1"/>
                </a:solidFill>
                <a:cs typeface="Segoe UI Semibold" panose="020B0702040204020203" pitchFamily="34" charset="0"/>
              </a:rPr>
              <a:t>direction and magnitude of risk changes.</a:t>
            </a:r>
          </a:p>
          <a:p>
            <a:endParaRPr lang="en-US" sz="1100" dirty="0">
              <a:solidFill>
                <a:schemeClr val="tx1"/>
              </a:solidFill>
              <a:cs typeface="Segoe UI Semibold" panose="020B0702040204020203" pitchFamily="34" charset="0"/>
            </a:endParaRPr>
          </a:p>
          <a:p>
            <a:r>
              <a:rPr lang="en-US" sz="1100" dirty="0">
                <a:solidFill>
                  <a:schemeClr val="tx1"/>
                </a:solidFill>
                <a:cs typeface="Segoe UI Semibold" panose="020B0702040204020203" pitchFamily="34" charset="0"/>
              </a:rPr>
              <a:t>Solidify your portfolio’s safety through </a:t>
            </a:r>
          </a:p>
          <a:p>
            <a:r>
              <a:rPr lang="en-US" sz="1100" dirty="0">
                <a:solidFill>
                  <a:schemeClr val="tx1"/>
                </a:solidFill>
                <a:cs typeface="Segoe UI Semibold" panose="020B0702040204020203" pitchFamily="34" charset="0"/>
              </a:rPr>
              <a:t>proactive tracking and mitigation.</a:t>
            </a:r>
          </a:p>
        </p:txBody>
      </p:sp>
      <p:pic>
        <p:nvPicPr>
          <p:cNvPr id="2052" name="Picture 4" descr="IBISWorld’s Early Warning System (EWS)">
            <a:extLst>
              <a:ext uri="{FF2B5EF4-FFF2-40B4-BE49-F238E27FC236}">
                <a16:creationId xmlns:a16="http://schemas.microsoft.com/office/drawing/2014/main" id="{E6CD24D3-C6C1-2F59-133D-22B3BC230F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6921" y="4648785"/>
            <a:ext cx="2334822" cy="1733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848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941</Words>
  <Application>Microsoft Office PowerPoint</Application>
  <PresentationFormat>Widescreen</PresentationFormat>
  <Paragraphs>78</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Segoe UI Emoji</vt:lpstr>
      <vt:lpstr>Segoe UI Semibold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Fuhrman</dc:creator>
  <cp:lastModifiedBy>Akhil Vaidya</cp:lastModifiedBy>
  <cp:revision>3</cp:revision>
  <dcterms:created xsi:type="dcterms:W3CDTF">2025-01-29T17:35:51Z</dcterms:created>
  <dcterms:modified xsi:type="dcterms:W3CDTF">2025-02-03T19:52:26Z</dcterms:modified>
</cp:coreProperties>
</file>