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Default Extension="png" ContentType="image/png"/>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package/2006/relationships/metadata/thumbnail" Target="docProps/thumbnail.jpeg"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officeDocument" Target="ppt/presentation.xml" /></Relationships>
</file>

<file path=ppt/presentation.xml><?xml version="1.0" encoding="utf-8"?>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Lst>
  <p:sldSz cx="12192000" cy="6858000"/>
  <p:notesSz cx="6858000" cy="9144000"/>
  <p:custShowLst/>
  <p:defaultTextStyle>
    <a:defPPr>
      <a:defRPr lang="en-US"/>
    </a:defPPr>
    <a:lvl1pPr algn="l" marL="0" defTabSz="914400" rtl="false">
      <a:defRPr sz="1800" kern="1200">
        <a:solidFill>
          <a:schemeClr val="tx1"/>
        </a:solidFill>
        <a:latin typeface="+mn-lt"/>
        <a:ea typeface="+mn-ea"/>
        <a:cs typeface="+mn-cs"/>
      </a:defRPr>
    </a:lvl1pPr>
    <a:lvl2pPr algn="l" marL="457200" defTabSz="914400" rtl="false">
      <a:defRPr sz="1800" kern="1200">
        <a:solidFill>
          <a:schemeClr val="tx1"/>
        </a:solidFill>
        <a:latin typeface="+mn-lt"/>
        <a:ea typeface="+mn-ea"/>
        <a:cs typeface="+mn-cs"/>
      </a:defRPr>
    </a:lvl2pPr>
    <a:lvl3pPr algn="l" marL="914400" defTabSz="914400" rtl="false">
      <a:defRPr sz="1800" kern="1200">
        <a:solidFill>
          <a:schemeClr val="tx1"/>
        </a:solidFill>
        <a:latin typeface="+mn-lt"/>
        <a:ea typeface="+mn-ea"/>
        <a:cs typeface="+mn-cs"/>
      </a:defRPr>
    </a:lvl3pPr>
    <a:lvl4pPr algn="l" marL="1371600" defTabSz="914400" rtl="false">
      <a:defRPr sz="1800" kern="1200">
        <a:solidFill>
          <a:schemeClr val="tx1"/>
        </a:solidFill>
        <a:latin typeface="+mn-lt"/>
        <a:ea typeface="+mn-ea"/>
        <a:cs typeface="+mn-cs"/>
      </a:defRPr>
    </a:lvl4pPr>
    <a:lvl5pPr algn="l" marL="1828800" defTabSz="914400" rtl="false">
      <a:defRPr sz="1800" kern="1200">
        <a:solidFill>
          <a:schemeClr val="tx1"/>
        </a:solidFill>
        <a:latin typeface="+mn-lt"/>
        <a:ea typeface="+mn-ea"/>
        <a:cs typeface="+mn-cs"/>
      </a:defRPr>
    </a:lvl5pPr>
    <a:lvl6pPr algn="l" marL="2286000" defTabSz="914400" rtl="false">
      <a:defRPr sz="1800" kern="1200">
        <a:solidFill>
          <a:schemeClr val="tx1"/>
        </a:solidFill>
        <a:latin typeface="+mn-lt"/>
        <a:ea typeface="+mn-ea"/>
        <a:cs typeface="+mn-cs"/>
      </a:defRPr>
    </a:lvl6pPr>
    <a:lvl7pPr algn="l" marL="2743200" defTabSz="914400" rtl="false">
      <a:defRPr sz="1800" kern="1200">
        <a:solidFill>
          <a:schemeClr val="tx1"/>
        </a:solidFill>
        <a:latin typeface="+mn-lt"/>
        <a:ea typeface="+mn-ea"/>
        <a:cs typeface="+mn-cs"/>
      </a:defRPr>
    </a:lvl7pPr>
    <a:lvl8pPr algn="l" marL="3200400" defTabSz="914400" rtl="false">
      <a:defRPr sz="1800" kern="1200">
        <a:solidFill>
          <a:schemeClr val="tx1"/>
        </a:solidFill>
        <a:latin typeface="+mn-lt"/>
        <a:ea typeface="+mn-ea"/>
        <a:cs typeface="+mn-cs"/>
      </a:defRPr>
    </a:lvl8pPr>
    <a:lvl9pPr algn="l" marL="3657600" defTabSz="914400" rtl="false">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showPr loop="false" showAnimation="true" showNarration="true" useTimings="false">
    <p:present/>
    <p:sldAll/>
    <p:penClr>
      <a:prstClr val="red"/>
    </p:penClr>
  </p:showPr>
</p:presentationPr>
</file>

<file path=ppt/viewProps.xml><?xml version="1.0" encoding="utf-8"?>
<p:viewPr xmlns:r="http://schemas.openxmlformats.org/officeDocument/2006/relationships" xmlns:a="http://schemas.openxmlformats.org/drawingml/2006/main" xmlns:p="http://schemas.openxmlformats.org/presentationml/2006/main">
  <p:normalViewPr horzBarState="maximized">
    <p:restoredLeft sz="15039" autoAdjust="0"/>
    <p:restoredTop sz="95133" autoAdjust="0"/>
  </p:normalViewPr>
  <p:slideViewPr>
    <p:cSldViewPr snapToGrid="0">
      <p:cViewPr varScale="true">
        <p:scale>
          <a:sx n="68" d="100"/>
          <a:sy n="68" d="100"/>
        </p:scale>
        <p:origin x="1086" y="66"/>
      </p:cViewPr>
      <p:guideLst/>
    </p:cSldViewPr>
  </p:slideViewPr>
  <p:outlineViewPr>
    <p:cViewPr varScale="false">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true">
        <p:scale>
          <a:sx n="62" d="100"/>
          <a:sy n="62" d="100"/>
        </p:scale>
        <p:origin x="390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presProps" Target="presProps.xml" /><Relationship Id="rId14" Type="http://schemas.openxmlformats.org/officeDocument/2006/relationships/viewProps" Target="viewProps.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r="http://schemas.openxmlformats.org/officeDocument/2006/relationships" xmlns:a="http://schemas.openxmlformats.org/drawingml/2006/main"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true"/>
          </p:cNvSpPr>
          <p:nvPr>
            <p:ph type="hdr" sz="quarter"/>
          </p:nvPr>
        </p:nvSpPr>
        <p:spPr>
          <a:xfrm>
            <a:off x="0" y="0"/>
            <a:ext cx="2971800" cy="458788"/>
          </a:xfrm>
          <a:prstGeom prst="rect">
            <a:avLst/>
          </a:prstGeom>
        </p:spPr>
        <p:txBody>
          <a:bodyPr vert="horz" lIns="91440" tIns="45720" rIns="91440" bIns="45720" rtlCol="false"/>
          <a:lstStyle>
            <a:lvl1pPr algn="l">
              <a:defRPr sz="1200"/>
            </a:lvl1pPr>
          </a:lstStyle>
          <a:p>
            <a:r>
              <a:rPr lang="en-US"/>
              <a:t>this is the header for </a:t>
            </a:r>
          </a:p>
        </p:txBody>
      </p:sp>
      <p:sp>
        <p:nvSpPr>
          <p:cNvPr id="3" name="Date Placeholder 2"/>
          <p:cNvSpPr>
            <a:spLocks noGrp="true"/>
          </p:cNvSpPr>
          <p:nvPr>
            <p:ph type="dt" idx="1"/>
          </p:nvPr>
        </p:nvSpPr>
        <p:spPr>
          <a:xfrm>
            <a:off x="3884613" y="0"/>
            <a:ext cx="2971800" cy="458788"/>
          </a:xfrm>
          <a:prstGeom prst="rect">
            <a:avLst/>
          </a:prstGeom>
        </p:spPr>
        <p:txBody>
          <a:bodyPr vert="horz" lIns="91440" tIns="45720" rIns="91440" bIns="45720" rtlCol="false"/>
          <a:lstStyle>
            <a:lvl1pPr algn="r">
              <a:defRPr sz="1200"/>
            </a:lvl1pPr>
          </a:lstStyle>
          <a:p>
            <a:fld id="{3168C5CB-1618-4A69-A01D-96CA8435D566}" type="datetimeFigureOut">
              <a:rPr lang="en-US" smtClean="false"/>
              <a:t>8/23/2023</a:t>
            </a:fld>
            <a:endParaRPr lang="en-US"/>
          </a:p>
        </p:txBody>
      </p:sp>
      <p:sp>
        <p:nvSpPr>
          <p:cNvPr id="4" name="Slide Image Placeholder 3"/>
          <p:cNvSpPr>
            <a:spLocks noGrp="true" noRot="true" noChangeAspect="true"/>
          </p:cNvSpPr>
          <p:nvPr>
            <p:ph type="sldImg" idx="2"/>
          </p:nvPr>
        </p:nvSpPr>
        <p:spPr>
          <a:xfrm>
            <a:off x="685800" y="1143000"/>
            <a:ext cx="5486400" cy="3086100"/>
          </a:xfrm>
          <a:prstGeom prst="rect">
            <a:avLst/>
          </a:prstGeom>
          <a:noFill/>
          <a:ln w="12700">
            <a:solidFill>
              <a:prstClr val="black"/>
            </a:solidFill>
          </a:ln>
        </p:spPr>
        <p:txBody>
          <a:bodyPr anchor="ctr" vert="horz" lIns="91440" tIns="45720" rIns="91440" bIns="45720" rtlCol="false"/>
          <a:lstStyle/>
          <a:p>
            <a:endParaRPr lang="en-US"/>
          </a:p>
        </p:txBody>
      </p:sp>
      <p:sp>
        <p:nvSpPr>
          <p:cNvPr id="5" name="Notes Placeholder 4"/>
          <p:cNvSpPr>
            <a:spLocks noGrp="true"/>
          </p:cNvSpPr>
          <p:nvPr>
            <p:ph type="body" sz="quarter" idx="3"/>
          </p:nvPr>
        </p:nvSpPr>
        <p:spPr>
          <a:xfrm>
            <a:off x="685800" y="4400550"/>
            <a:ext cx="5486400" cy="3600450"/>
          </a:xfrm>
          <a:prstGeom prst="rect">
            <a:avLst/>
          </a:prstGeom>
        </p:spPr>
        <p:txBody>
          <a:bodyPr vert="horz" lIns="91440" tIns="45720" rIns="91440" bIns="45720" rtlCol="fals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true"/>
          </p:cNvSpPr>
          <p:nvPr>
            <p:ph type="ftr" sz="quarter" idx="4"/>
          </p:nvPr>
        </p:nvSpPr>
        <p:spPr>
          <a:xfrm>
            <a:off x="0" y="8685213"/>
            <a:ext cx="2971800" cy="458787"/>
          </a:xfrm>
          <a:prstGeom prst="rect">
            <a:avLst/>
          </a:prstGeom>
        </p:spPr>
        <p:txBody>
          <a:bodyPr anchor="b" vert="horz" lIns="91440" tIns="45720" rIns="91440" bIns="45720" rtlCol="false"/>
          <a:lstStyle>
            <a:lvl1pPr algn="l">
              <a:defRPr sz="1200"/>
            </a:lvl1pPr>
          </a:lstStyle>
          <a:p>
            <a:endParaRPr lang="en-US"/>
          </a:p>
        </p:txBody>
      </p:sp>
      <p:sp>
        <p:nvSpPr>
          <p:cNvPr id="7" name="Slide Number Placeholder 6"/>
          <p:cNvSpPr>
            <a:spLocks noGrp="true"/>
          </p:cNvSpPr>
          <p:nvPr>
            <p:ph type="sldNum" sz="quarter" idx="5"/>
          </p:nvPr>
        </p:nvSpPr>
        <p:spPr>
          <a:xfrm>
            <a:off x="3884613" y="8685213"/>
            <a:ext cx="2971800" cy="458787"/>
          </a:xfrm>
          <a:prstGeom prst="rect">
            <a:avLst/>
          </a:prstGeom>
        </p:spPr>
        <p:txBody>
          <a:bodyPr anchor="b" vert="horz" lIns="91440" tIns="45720" rIns="91440" bIns="45720" rtlCol="false"/>
          <a:lstStyle>
            <a:lvl1pPr algn="r">
              <a:defRPr sz="1200"/>
            </a:lvl1pPr>
          </a:lstStyle>
          <a:p>
            <a:fld id="{F55EF89B-4079-40C5-8AD6-73D3DCD1C630}" type="slidenum">
              <a:rPr lang="en-US" smtClean="false"/>
              <a:t>‹#›</a:t>
            </a:fld>
            <a:endParaRPr lang="en-US"/>
          </a:p>
        </p:txBody>
      </p:sp>
    </p:spTree>
  </p:cSld>
  <p:clrMap bg1="lt1" tx1="dk1" bg2="lt2" tx2="dk2" accent1="accent1" accent2="accent2" accent3="accent3" accent4="accent4" accent5="accent5" accent6="accent6" hlink="hlink" folHlink="folHlink"/>
  <p:hf dt="false" ftr="false" sldNum="false" hdr="false"/>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notesMaster" Target="../notesMasters/notesMaster1.xml" /></Relationships>
</file>

<file path=ppt/notesSlides/notesSlide1.xml><?xml version="1.0" encoding="utf-8"?>
<p:notes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true" noRot="true" noChangeAspect="true"/>
          </p:cNvSpPr>
          <p:nvPr>
            <p:ph type="sldImg" idx="2"/>
          </p:nvPr>
        </p:nvSpPr>
        <p:spPr/>
      </p:sp>
      <p:sp>
        <p:nvSpPr>
          <p:cNvPr id="3" name="Notes Placeholder 2"/>
          <p:cNvSpPr>
            <a:spLocks noGrp="true"/>
          </p:cNvSpPr>
          <p:nvPr>
            <p:ph type="body" sz="quarter" idx="3"/>
          </p:nvPr>
        </p:nvSpPr>
        <p:spPr/>
        <p:txBody>
          <a:bodyPr/>
          <a:p>
            <a:endParaRPr lang="en-US"/>
          </a:p>
          <a:p>
            <a:pPr algn="ctr">
              <a:buAutoNum type="arabicPeriod"/>
            </a:pPr>
            <a:r>
              <a:t>Climate change will add volatility to yields and force farmers to reassess production practices. As the impacts of extreme seasons and weather events limit production, prices will also rise, helping revenue to continue to increase, though farmers will also face higher operating costs.</a:t>
            </a:r>
          </a:p>
          <a:p>
            <a:pPr algn="ctr">
              <a:buAutoNum type="arabicPeriod"/>
            </a:pPr>
            <a:r>
              <a:t>US soybean exports are under pressure as Brazil ramps up production and China cuts its imports. Farmers are diversifying markets to sustain their trade volume, emphasizing quality and sustainability to stay competitive.</a:t>
            </a:r>
          </a:p>
        </p:txBody>
      </p:sp>
      <p:sp>
        <p:nvSpPr>
          <p:cNvPr id="4" name="Slide Number Placeholder 3"/>
          <p:cNvSpPr>
            <a:spLocks noGrp="true"/>
          </p:cNvSpPr>
          <p:nvPr>
            <p:ph type="sldNum" sz="quarter" idx="5"/>
          </p:nvPr>
        </p:nvSpPr>
        <p:spPr/>
        <p:txBody>
          <a:bodyPr/>
          <a:p>
            <a:fld id="{A2ADDB70-77A9-4184-886F-E915DC6D406A}" type="slidenum">
              <a:rPr lang="en-US" smtClean="false"/>
              <a:t>‹#›</a:t>
            </a:fld>
            <a:endParaRPr lang="en-US"/>
          </a:p>
        </p:txBody>
      </p:sp>
    </p:spTree>
  </p:cSld>
  <p:clrMapOvr>
    <a:masterClrMapping/>
  </p:clrMapOvr>
</p:notes>
</file>

<file path=ppt/notesSlides/notesSlide2.xml><?xml version="1.0" encoding="utf-8"?>
<p:notes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true" noRot="true" noChangeAspect="true"/>
          </p:cNvSpPr>
          <p:nvPr>
            <p:ph type="sldImg" idx="2"/>
          </p:nvPr>
        </p:nvSpPr>
        <p:spPr/>
      </p:sp>
      <p:sp>
        <p:nvSpPr>
          <p:cNvPr id="3" name="Notes Placeholder 2"/>
          <p:cNvSpPr>
            <a:spLocks noGrp="true"/>
          </p:cNvSpPr>
          <p:nvPr>
            <p:ph type="body" sz="quarter" idx="3"/>
          </p:nvPr>
        </p:nvSpPr>
        <p:spPr/>
        <p:txBody>
          <a:bodyPr/>
          <a:p>
            <a:endParaRPr lang="en-US"/>
          </a:p>
          <a:p>
            <a:pPr algn="ctr">
              <a:buAutoNum type="arabicPeriod"/>
            </a:pPr>
            <a:r>
              <a:t>Health concerns are challenging soybeans in the edible oil market. Consumers are spending a premium on oils they see as healthier and avoiding seed oils.</a:t>
            </a:r>
          </a:p>
        </p:txBody>
      </p:sp>
      <p:sp>
        <p:nvSpPr>
          <p:cNvPr id="4" name="Slide Number Placeholder 3"/>
          <p:cNvSpPr>
            <a:spLocks noGrp="true"/>
          </p:cNvSpPr>
          <p:nvPr>
            <p:ph type="sldNum" sz="quarter" idx="5"/>
          </p:nvPr>
        </p:nvSpPr>
        <p:spPr/>
        <p:txBody>
          <a:bodyPr/>
          <a:p>
            <a:fld id="{2E309254-4D16-41D4-98FF-186B179CC88A}" type="slidenum">
              <a:rPr lang="en-US" smtClean="false"/>
              <a:t>‹#›</a:t>
            </a:fld>
            <a:endParaRPr 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2.png"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3.png"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4.png"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image" Target="../media/image5.png" /></Relationships>
</file>

<file path=ppt/slideLayouts/slideLayout1.xml><?xml version="1.0" encoding="utf-8"?>
<p:sldLayout xmlns:r="http://schemas.openxmlformats.org/officeDocument/2006/relationships" xmlns:a="http://schemas.openxmlformats.org/drawingml/2006/main" xmlns:p="http://schemas.openxmlformats.org/presentationml/2006/main" type="cust" preserve="1">
  <p:cSld name="Front Cover">
    <p:bg>
      <p:bgPr>
        <a:blipFill dpi="0" rotWithShape="true">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r="http://schemas.openxmlformats.org/officeDocument/2006/relationships" xmlns:a="http://schemas.openxmlformats.org/drawingml/2006/main" xmlns:p="http://schemas.openxmlformats.org/presentationml/2006/main" type="cust" preserve="1">
  <p:cSld name="Content bg-0">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r="http://schemas.openxmlformats.org/officeDocument/2006/relationships" xmlns:a="http://schemas.openxmlformats.org/drawingml/2006/main" xmlns:p="http://schemas.openxmlformats.org/presentationml/2006/main" type="cust" preserve="1">
  <p:cSld name="Content bg-50">
    <p:bg>
      <p:bgPr>
        <a:blipFill dpi="0" rotWithShape="true">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r="http://schemas.openxmlformats.org/officeDocument/2006/relationships" xmlns:a="http://schemas.openxmlformats.org/drawingml/2006/main" xmlns:p="http://schemas.openxmlformats.org/presentationml/2006/main" type="cust" preserve="1">
  <p:cSld name="Content bg-35">
    <p:bg>
      <p:bgPr>
        <a:blipFill dpi="0" rotWithShape="true">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r="http://schemas.openxmlformats.org/officeDocument/2006/relationships" xmlns:a="http://schemas.openxmlformats.org/drawingml/2006/main" xmlns:p="http://schemas.openxmlformats.org/presentationml/2006/main" type="cust" preserve="1">
  <p:cSld name="Content bg-50-left">
    <p:bg>
      <p:bgPr>
        <a:blipFill dpi="0" rotWithShape="true">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r="http://schemas.openxmlformats.org/officeDocument/2006/relationships" xmlns:a="http://schemas.openxmlformats.org/drawingml/2006/main" xmlns:p="http://schemas.openxmlformats.org/presentationml/2006/main" type="cust" preserve="1">
  <p:cSld name="Back Cover">
    <p:bg>
      <p:bgPr>
        <a:blipFill dpi="0" rotWithShape="true">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&#65279;<?xml version="1.0" encoding="UTF-8" standalone="yes"?><Relationships xmlns="http://schemas.openxmlformats.org/package/2006/relationships"><Relationship Id="rId1" Type="http://schemas.openxmlformats.org/officeDocument/2006/relationships/theme" Target="../theme/theme1.xml" /><Relationship Id="rId2" Type="http://schemas.openxmlformats.org/officeDocument/2006/relationships/slideLayout" Target="../slideLayouts/slideLayout1.xml" /><Relationship Id="rId3" Type="http://schemas.openxmlformats.org/officeDocument/2006/relationships/slideLayout" Target="../slideLayouts/slideLayout2.xml" /><Relationship Id="rId4" Type="http://schemas.openxmlformats.org/officeDocument/2006/relationships/slideLayout" Target="../slideLayouts/slideLayout3.xml" /><Relationship Id="rId5" Type="http://schemas.openxmlformats.org/officeDocument/2006/relationships/slideLayout" Target="../slideLayouts/slideLayout4.xml" /><Relationship Id="rId6" Type="http://schemas.openxmlformats.org/officeDocument/2006/relationships/slideLayout" Target="../slideLayouts/slideLayout5.xml" /><Relationship Id="rId7" Type="http://schemas.openxmlformats.org/officeDocument/2006/relationships/slideLayout" Target="../slideLayouts/slideLayout6.xml" /></Relationships>
</file>

<file path=ppt/slideMasters/slideMaster1.xml><?xml version="1.0" encoding="utf-8"?>
<p:sldMaster xmlns:r="http://schemas.openxmlformats.org/officeDocument/2006/relationships" xmlns:a="http://schemas.openxmlformats.org/drawingml/2006/main"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9" r:id="rId2"/>
    <p:sldLayoutId id="2147483664" r:id="rId3"/>
    <p:sldLayoutId id="2147483663" r:id="rId4"/>
    <p:sldLayoutId id="2147483661" r:id="rId5"/>
    <p:sldLayoutId id="2147483665" r:id="rId6"/>
    <p:sldLayoutId id="2147483662" r:id="rId7"/>
  </p:sldLayoutIdLst>
  <p:hf dt="false" sldNum="false" hdr="false"/>
  <p:txStyles>
    <p:titleStyle>
      <a:lvl1pPr algn="l" defTabSz="914400" rtl="false">
        <a:lnSpc>
          <a:spcPct val="90000"/>
        </a:lnSpc>
        <a:spcBef>
          <a:spcPct val="0"/>
        </a:spcBef>
        <a:buNone/>
        <a:defRPr sz="1200" kern="1200">
          <a:solidFill>
            <a:schemeClr val="tx1"/>
          </a:solidFill>
          <a:latin charset="00" panose="020B0604020202020204" pitchFamily="34" typeface="Arial"/>
          <a:ea typeface="+mj-ea"/>
          <a:cs charset="00" panose="020B0604020202020204" pitchFamily="34" typeface="Arial"/>
        </a:defRPr>
      </a:lvl1pPr>
    </p:titleStyle>
    <p:bodyStyle>
      <a:lvl1pPr algn="r" marL="0" indent="0" defTabSz="914400" rtl="false">
        <a:lnSpc>
          <a:spcPct val="90000"/>
        </a:lnSpc>
        <a:spcBef>
          <a:spcPts val="1000"/>
        </a:spcBef>
        <a:buFont charset="00" panose="020B0604020202020204" pitchFamily="34" typeface="Arial"/>
        <a:buNone/>
        <a:defRPr sz="1400" kern="1200">
          <a:solidFill>
            <a:schemeClr val="tx1"/>
          </a:solidFill>
          <a:latin typeface="+mn-lt"/>
          <a:ea typeface="+mn-ea"/>
          <a:cs typeface="+mn-cs"/>
        </a:defRPr>
      </a:lvl1pPr>
      <a:lvl2pPr algn="l" marL="685800" indent="-228600" defTabSz="914400" rtl="false">
        <a:lnSpc>
          <a:spcPct val="90000"/>
        </a:lnSpc>
        <a:spcBef>
          <a:spcPts val="500"/>
        </a:spcBef>
        <a:buFont charset="00" panose="020B0604020202020204" pitchFamily="34" typeface="Arial"/>
        <a:buChar char="•"/>
        <a:defRPr sz="2400" kern="1200">
          <a:solidFill>
            <a:schemeClr val="tx1"/>
          </a:solidFill>
          <a:latin typeface="+mn-lt"/>
          <a:ea typeface="+mn-ea"/>
          <a:cs typeface="+mn-cs"/>
        </a:defRPr>
      </a:lvl2pPr>
      <a:lvl3pPr algn="l" marL="1143000" indent="-228600" defTabSz="914400" rtl="false">
        <a:lnSpc>
          <a:spcPct val="90000"/>
        </a:lnSpc>
        <a:spcBef>
          <a:spcPts val="500"/>
        </a:spcBef>
        <a:buFont charset="00" panose="020B0604020202020204" pitchFamily="34" typeface="Arial"/>
        <a:buChar char="•"/>
        <a:defRPr sz="2000" kern="1200">
          <a:solidFill>
            <a:schemeClr val="tx1"/>
          </a:solidFill>
          <a:latin typeface="+mn-lt"/>
          <a:ea typeface="+mn-ea"/>
          <a:cs typeface="+mn-cs"/>
        </a:defRPr>
      </a:lvl3pPr>
      <a:lvl4pPr algn="l" marL="16002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4pPr>
      <a:lvl5pPr algn="l" marL="20574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5pPr>
      <a:lvl6pPr algn="l" marL="25146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6pPr>
      <a:lvl7pPr algn="l" marL="29718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7pPr>
      <a:lvl8pPr algn="l" marL="34290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8pPr>
      <a:lvl9pPr algn="l" marL="3886200" indent="-228600" defTabSz="914400" rtl="false">
        <a:lnSpc>
          <a:spcPct val="90000"/>
        </a:lnSpc>
        <a:spcBef>
          <a:spcPts val="500"/>
        </a:spcBef>
        <a:buFont charset="00" panose="020B0604020202020204" pitchFamily="34" typeface="Arial"/>
        <a:buChar char="•"/>
        <a:defRPr sz="1800" kern="1200">
          <a:solidFill>
            <a:schemeClr val="tx1"/>
          </a:solidFill>
          <a:latin typeface="+mn-lt"/>
          <a:ea typeface="+mn-ea"/>
          <a:cs typeface="+mn-cs"/>
        </a:defRPr>
      </a:lvl9pPr>
    </p:bodyStyle>
    <p:otherStyle>
      <a:defPPr>
        <a:defRPr lang="en-US"/>
      </a:defPPr>
      <a:lvl1pPr algn="l" marL="0" defTabSz="914400" rtl="false">
        <a:defRPr sz="1800" kern="1200">
          <a:solidFill>
            <a:schemeClr val="tx1"/>
          </a:solidFill>
          <a:latin typeface="+mn-lt"/>
          <a:ea typeface="+mn-ea"/>
          <a:cs typeface="+mn-cs"/>
        </a:defRPr>
      </a:lvl1pPr>
      <a:lvl2pPr algn="l" marL="457200" defTabSz="914400" rtl="false">
        <a:defRPr sz="1800" kern="1200">
          <a:solidFill>
            <a:schemeClr val="tx1"/>
          </a:solidFill>
          <a:latin typeface="+mn-lt"/>
          <a:ea typeface="+mn-ea"/>
          <a:cs typeface="+mn-cs"/>
        </a:defRPr>
      </a:lvl2pPr>
      <a:lvl3pPr algn="l" marL="914400" defTabSz="914400" rtl="false">
        <a:defRPr sz="1800" kern="1200">
          <a:solidFill>
            <a:schemeClr val="tx1"/>
          </a:solidFill>
          <a:latin typeface="+mn-lt"/>
          <a:ea typeface="+mn-ea"/>
          <a:cs typeface="+mn-cs"/>
        </a:defRPr>
      </a:lvl3pPr>
      <a:lvl4pPr algn="l" marL="1371600" defTabSz="914400" rtl="false">
        <a:defRPr sz="1800" kern="1200">
          <a:solidFill>
            <a:schemeClr val="tx1"/>
          </a:solidFill>
          <a:latin typeface="+mn-lt"/>
          <a:ea typeface="+mn-ea"/>
          <a:cs typeface="+mn-cs"/>
        </a:defRPr>
      </a:lvl4pPr>
      <a:lvl5pPr algn="l" marL="1828800" defTabSz="914400" rtl="false">
        <a:defRPr sz="1800" kern="1200">
          <a:solidFill>
            <a:schemeClr val="tx1"/>
          </a:solidFill>
          <a:latin typeface="+mn-lt"/>
          <a:ea typeface="+mn-ea"/>
          <a:cs typeface="+mn-cs"/>
        </a:defRPr>
      </a:lvl5pPr>
      <a:lvl6pPr algn="l" marL="2286000" defTabSz="914400" rtl="false">
        <a:defRPr sz="1800" kern="1200">
          <a:solidFill>
            <a:schemeClr val="tx1"/>
          </a:solidFill>
          <a:latin typeface="+mn-lt"/>
          <a:ea typeface="+mn-ea"/>
          <a:cs typeface="+mn-cs"/>
        </a:defRPr>
      </a:lvl6pPr>
      <a:lvl7pPr algn="l" marL="2743200" defTabSz="914400" rtl="false">
        <a:defRPr sz="1800" kern="1200">
          <a:solidFill>
            <a:schemeClr val="tx1"/>
          </a:solidFill>
          <a:latin typeface="+mn-lt"/>
          <a:ea typeface="+mn-ea"/>
          <a:cs typeface="+mn-cs"/>
        </a:defRPr>
      </a:lvl7pPr>
      <a:lvl8pPr algn="l" marL="3200400" defTabSz="914400" rtl="false">
        <a:defRPr sz="1800" kern="1200">
          <a:solidFill>
            <a:schemeClr val="tx1"/>
          </a:solidFill>
          <a:latin typeface="+mn-lt"/>
          <a:ea typeface="+mn-ea"/>
          <a:cs typeface="+mn-cs"/>
        </a:defRPr>
      </a:lvl8pPr>
      <a:lvl9pPr algn="l" marL="3657600" defTabSz="914400" rtl="false">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 Id="rId2" Type="http://schemas.openxmlformats.org/officeDocument/2006/relationships/image" Target="../media/image6.png" /><Relationship Id="rId3" Type="http://schemas.openxmlformats.org/officeDocument/2006/relationships/image" Target="../media/image7.png" /><Relationship Id="rId4" Type="http://schemas.openxmlformats.org/officeDocument/2006/relationships/image" Target="../media/image8.png" /><Relationship Id="rId5" Type="http://schemas.openxmlformats.org/officeDocument/2006/relationships/image" Target="../media/image9.png" /><Relationship Id="rId6" Type="http://schemas.openxmlformats.org/officeDocument/2006/relationships/notesSlide" Target="../notesSlides/notesSlide1.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0.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1.png" /><Relationship Id="rId3" Type="http://schemas.openxmlformats.org/officeDocument/2006/relationships/notesSlide" Target="../notesSlides/notesSlide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12.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image" Target="../media/image14.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slide1.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1080000" y="720000"/>
            <a:ext cx="7315200" cy="5418000"/>
          </a:xfrm>
          <a:prstGeom prst="rect">
            <a:avLst/>
          </a:prstGeom>
          <a:noFill/>
        </p:spPr>
        <p:txBody>
          <a:bodyPr anchor="ctr" wrap="square" rtlCol="false">
            <a:spAutoFit/>
          </a:bodyPr>
          <a:lstStyle/>
          <a:p>
            <a:pPr>
              <a:spcAft>
                <a:spcPts val="1200"/>
              </a:spcAft>
            </a:pPr>
            <a:r>
              <a:rPr b="true" sz="6600">
                <a:solidFill>
                  <a:prstClr val="white"/>
                </a:solidFill>
              </a:rPr>
              <a:t>Soybean Farming in the US</a:t>
            </a:r>
          </a:p>
          <a:p>
            <a:r>
              <a:rPr sz="2200">
                <a:solidFill>
                  <a:prstClr val="white"/>
                </a:solidFill>
              </a:rPr>
              <a:t>January 2026</a:t>
            </a:r>
          </a:p>
        </p:txBody>
      </p:sp>
      <p:sp>
        <p:nvSpPr>
          <p:cNvPr id="3" name="TextBox 2"/>
          <p:cNvSpPr txBox="true"/>
          <p:nvPr/>
        </p:nvSpPr>
        <p:spPr>
          <a:xfrm>
            <a:off x="5760000" y="6120000"/>
            <a:ext cx="6096000" cy="338400"/>
          </a:xfrm>
          <a:prstGeom prst="rect">
            <a:avLst/>
          </a:prstGeom>
          <a:noFill/>
        </p:spPr>
        <p:txBody>
          <a:bodyPr wrap="square" rtlCol="false">
            <a:spAutoFit/>
          </a:bodyPr>
          <a:lstStyle/>
          <a:p>
            <a:pPr algn="r"/>
            <a:r>
              <a:rPr sz="1600">
                <a:solidFill>
                  <a:srgbClr val="B4BBC1"/>
                </a:solidFill>
              </a:rPr>
              <a:t>US Industry Report</a:t>
            </a:r>
          </a:p>
        </p:txBody>
      </p:sp>
    </p:spTree>
  </p:cSld>
  <p:clrMapOvr>
    <a:masterClrMapping/>
  </p:clrMapOvr>
</p:sld>
</file>

<file path=ppt/slides/slide2.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sp>
        <p:nvSpPr>
          <p:cNvPr id="5" name="TextBox 4"/>
          <p:cNvSpPr txBox="true"/>
          <p:nvPr/>
        </p:nvSpPr>
        <p:spPr>
          <a:xfrm>
            <a:off x="720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Definition</a:t>
            </a:r>
          </a:p>
          <a:p>
            <a:r>
              <a:rPr sz="2200">
                <a:solidFill>
                  <a:srgbClr val="051E33"/>
                </a:solidFill>
              </a:rPr>
              <a:t>"Soy to the world: While domestic sales struggle due to decreased soybean prices, exports have faced further pressure as international competition grows"</a:t>
            </a:r>
          </a:p>
        </p:txBody>
      </p:sp>
      <p:sp>
        <p:nvSpPr>
          <p:cNvPr id="6" name="TextBox 5"/>
          <p:cNvSpPr txBox="true"/>
          <p:nvPr/>
        </p:nvSpPr>
        <p:spPr>
          <a:xfrm>
            <a:off x="6816000" y="720000"/>
            <a:ext cx="4296000" cy="5418000"/>
          </a:xfrm>
          <a:prstGeom prst="rect">
            <a:avLst/>
          </a:prstGeom>
          <a:noFill/>
        </p:spPr>
        <p:txBody>
          <a:bodyPr anchor="ctr" wrap="square" rtlCol="false">
            <a:spAutoFit/>
          </a:bodyPr>
          <a:lstStyle/>
          <a:p>
            <a:pPr>
              <a:lnSpc>
                <a:spcPct val="150000"/>
              </a:lnSpc>
            </a:pPr>
            <a:r>
              <a:rPr sz="1500">
                <a:solidFill>
                  <a:srgbClr val="051E33"/>
                </a:solidFill>
              </a:rPr>
              <a:t>Farms in this industry grow soybeans as their main crop. Soybeans are most often used in livestock feeds and vegetable oils, with a small but growing proportion being used in biofuel production. Establishments that sell soybean seeds to US farmers for growing crops are also included.</a:t>
            </a:r>
          </a:p>
        </p:txBody>
      </p:sp>
    </p:spTree>
  </p:cSld>
  <p:clrMapOvr>
    <a:masterClrMapping/>
  </p:clrMapOvr>
</p:sld>
</file>

<file path=ppt/slides/slide3.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sp>
        <p:nvSpPr>
          <p:cNvPr id="5" name="TextBox 4"/>
          <p:cNvSpPr txBox="true"/>
          <p:nvPr/>
        </p:nvSpPr>
        <p:spPr>
          <a:xfrm>
            <a:off x="720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Performance Highlights</a:t>
            </a:r>
          </a:p>
          <a:p>
            <a:pPr>
              <a:lnSpc>
                <a:spcPct val="150000"/>
              </a:lnSpc>
            </a:pPr>
            <a:r>
              <a:rPr b="true" sz="1500">
                <a:solidFill>
                  <a:srgbClr val="051E33"/>
                </a:solidFill>
              </a:rPr>
              <a:t>Surging biofuel demand is giving soybean farmers new opportunities, but they're struggling with low prices and strong global stocks.</a:t>
            </a:r>
            <a:r>
              <a:rPr sz="1500">
                <a:solidFill>
                  <a:srgbClr val="051E33"/>
                </a:solidFill>
              </a:rPr>
              <a:t>  Many are boosting yields to offset these challenges and stabilize income.</a:t>
            </a:r>
          </a:p>
        </p:txBody>
      </p:sp>
      <p:pic>
        <p:nvPicPr>
          <p:cNvPr id="6" name="Picture 5"/>
          <p:cNvPicPr>
            <a:picLocks noChangeAspect="true"/>
          </p:cNvPicPr>
          <p:nvPr/>
        </p:nvPicPr>
        <p:blipFill>
          <a:blip r:embed="rId2" cstate="print"/>
          <a:stretch>
            <a:fillRect/>
          </a:stretch>
        </p:blipFill>
        <p:spPr>
          <a:xfrm>
            <a:off x="6812280" y="1124712"/>
            <a:ext cx="3712464" cy="1216152"/>
          </a:xfrm>
          <a:prstGeom prst="roundRect">
            <a:avLst/>
          </a:prstGeom>
          <a:ln w="12700" cap="flat">
            <a:solidFill>
              <a:srgbClr val="D9D9D9"/>
            </a:solidFill>
            <a:round/>
          </a:ln>
        </p:spPr>
      </p:pic>
      <p:pic>
        <p:nvPicPr>
          <p:cNvPr id="7" name="Picture 6"/>
          <p:cNvPicPr>
            <a:picLocks noChangeAspect="true"/>
          </p:cNvPicPr>
          <p:nvPr/>
        </p:nvPicPr>
        <p:blipFill>
          <a:blip r:embed="rId3" cstate="print"/>
          <a:stretch>
            <a:fillRect/>
          </a:stretch>
        </p:blipFill>
        <p:spPr>
          <a:xfrm>
            <a:off x="6812280" y="2496312"/>
            <a:ext cx="3712464" cy="1216152"/>
          </a:xfrm>
          <a:prstGeom prst="roundRect">
            <a:avLst/>
          </a:prstGeom>
          <a:ln w="12700" cap="flat">
            <a:solidFill>
              <a:srgbClr val="D9D9D9"/>
            </a:solidFill>
            <a:round/>
          </a:ln>
        </p:spPr>
      </p:pic>
      <p:pic>
        <p:nvPicPr>
          <p:cNvPr id="8" name="Picture 7"/>
          <p:cNvPicPr>
            <a:picLocks noChangeAspect="true"/>
          </p:cNvPicPr>
          <p:nvPr/>
        </p:nvPicPr>
        <p:blipFill>
          <a:blip r:embed="rId4" cstate="print"/>
          <a:stretch>
            <a:fillRect/>
          </a:stretch>
        </p:blipFill>
        <p:spPr>
          <a:xfrm>
            <a:off x="6812280" y="3867912"/>
            <a:ext cx="3712464" cy="1216152"/>
          </a:xfrm>
          <a:prstGeom prst="roundRect">
            <a:avLst/>
          </a:prstGeom>
          <a:ln w="12700" cap="flat">
            <a:solidFill>
              <a:srgbClr val="D9D9D9"/>
            </a:solidFill>
            <a:round/>
          </a:ln>
        </p:spPr>
      </p:pic>
      <p:pic>
        <p:nvPicPr>
          <p:cNvPr id="9" name="Picture 8"/>
          <p:cNvPicPr>
            <a:picLocks noChangeAspect="true"/>
          </p:cNvPicPr>
          <p:nvPr/>
        </p:nvPicPr>
        <p:blipFill>
          <a:blip r:embed="rId5" cstate="print"/>
          <a:stretch>
            <a:fillRect/>
          </a:stretch>
        </p:blipFill>
        <p:spPr>
          <a:xfrm>
            <a:off x="6812280" y="5239512"/>
            <a:ext cx="3712464" cy="932688"/>
          </a:xfrm>
          <a:prstGeom prst="roundRect">
            <a:avLst/>
          </a:prstGeom>
          <a:ln w="12700" cap="flat">
            <a:solidFill>
              <a:srgbClr val="D9D9D9"/>
            </a:solidFill>
            <a:round/>
          </a:ln>
        </p:spPr>
      </p:pic>
    </p:spTree>
  </p:cSld>
  <p:clrMapOvr>
    <a:masterClrMapping/>
  </p:clrMapOvr>
</p:sld>
</file>

<file path=ppt/slides/slide4.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pic>
        <p:nvPicPr>
          <p:cNvPr id="5" name="Picture 4"/>
          <p:cNvPicPr>
            <a:picLocks noChangeAspect="true"/>
          </p:cNvPicPr>
          <p:nvPr/>
        </p:nvPicPr>
        <p:blipFill>
          <a:blip r:embed="rId2" cstate="print"/>
          <a:stretch>
            <a:fillRect/>
          </a:stretch>
        </p:blipFill>
        <p:spPr>
          <a:xfrm>
            <a:off x="365760" y="1371600"/>
            <a:ext cx="5733288" cy="4114800"/>
          </a:xfrm>
          <a:prstGeom prst="rect">
            <a:avLst/>
          </a:prstGeom>
        </p:spPr>
      </p:pic>
      <p:sp>
        <p:nvSpPr>
          <p:cNvPr id="6" name="TextBox 5"/>
          <p:cNvSpPr txBox="true"/>
          <p:nvPr/>
        </p:nvSpPr>
        <p:spPr>
          <a:xfrm>
            <a:off x="6816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Industry Revenue</a:t>
            </a:r>
          </a:p>
          <a:p>
            <a:pPr>
              <a:lnSpc>
                <a:spcPct val="150000"/>
              </a:lnSpc>
            </a:pPr>
            <a:r>
              <a:rPr b="true" sz="1500">
                <a:solidFill>
                  <a:srgbClr val="051E33"/>
                </a:solidFill>
              </a:rPr>
              <a:t>Surging biofuel demand boosts soybean oil production and farmer opportunities.</a:t>
            </a:r>
            <a:r>
              <a:rPr sz="1500">
                <a:solidFill>
                  <a:srgbClr val="051E33"/>
                </a:solidFill>
              </a:rPr>
              <a:t> According to the USDA's December 2025 World Agricultural Supply and Demand Estimates (WASDE), a forecasted 52.3% of soybean oil production in the US will go into biofuels in the 2025/26 marketing year (MY), up from 43.7% in 2024/25 and 37.9% in 2020/21. This is largely due to supportive state and federal policies such as the Renewable Fuel Standard (RFS) program, which mandates the use of a specified level of renewable fuels, such as those produced from soybean oil.</a:t>
            </a:r>
          </a:p>
        </p:txBody>
      </p:sp>
    </p:spTree>
  </p:cSld>
  <p:clrMapOvr>
    <a:masterClrMapping/>
  </p:clrMapOvr>
</p:sld>
</file>

<file path=ppt/slides/slide5.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sp>
        <p:nvSpPr>
          <p:cNvPr id="5" name="TextBox 4"/>
          <p:cNvSpPr txBox="true"/>
          <p:nvPr/>
        </p:nvSpPr>
        <p:spPr>
          <a:xfrm>
            <a:off x="720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Products and Services</a:t>
            </a:r>
          </a:p>
          <a:p>
            <a:pPr>
              <a:lnSpc>
                <a:spcPct val="150000"/>
              </a:lnSpc>
            </a:pPr>
            <a:r>
              <a:rPr b="true" sz="1500">
                <a:solidFill>
                  <a:srgbClr val="051E33"/>
                </a:solidFill>
              </a:rPr>
              <a:t>Refineries need soybean oil for biodiesel.</a:t>
            </a:r>
            <a:r>
              <a:rPr sz="1500">
                <a:solidFill>
                  <a:srgbClr val="051E33"/>
                </a:solidFill>
              </a:rPr>
              <a:t>  Biofuel production has grown as supply chain disruptions at home and abroad have increased gas and diesel prices.</a:t>
            </a:r>
          </a:p>
        </p:txBody>
      </p:sp>
      <p:pic>
        <p:nvPicPr>
          <p:cNvPr id="6" name="Picture 5"/>
          <p:cNvPicPr>
            <a:picLocks noChangeAspect="true"/>
          </p:cNvPicPr>
          <p:nvPr/>
        </p:nvPicPr>
        <p:blipFill>
          <a:blip r:embed="rId2" cstate="print"/>
          <a:stretch>
            <a:fillRect/>
          </a:stretch>
        </p:blipFill>
        <p:spPr>
          <a:xfrm>
            <a:off x="6099048" y="969264"/>
            <a:ext cx="5733288" cy="4910328"/>
          </a:xfrm>
          <a:prstGeom prst="rect">
            <a:avLst/>
          </a:prstGeom>
        </p:spPr>
      </p:pic>
    </p:spTree>
  </p:cSld>
  <p:clrMapOvr>
    <a:masterClrMapping/>
  </p:clrMapOvr>
</p:sld>
</file>

<file path=ppt/slides/slide6.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sp>
        <p:nvSpPr>
          <p:cNvPr id="5" name="TextBox 4"/>
          <p:cNvSpPr txBox="true"/>
          <p:nvPr/>
        </p:nvSpPr>
        <p:spPr>
          <a:xfrm>
            <a:off x="6816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Key External Drivers</a:t>
            </a:r>
          </a:p>
          <a:p>
            <a:pPr>
              <a:lnSpc>
                <a:spcPct val="150000"/>
              </a:lnSpc>
            </a:pPr>
            <a:r>
              <a:rPr b="true" sz="1500">
                <a:solidFill>
                  <a:srgbClr val="051E33"/>
                </a:solidFill>
              </a:rPr>
              <a:t>Subsidies help protect soybean farmers when soybean prices decline.</a:t>
            </a:r>
            <a:r>
              <a:rPr sz="1500">
                <a:solidFill>
                  <a:srgbClr val="051E33"/>
                </a:solidFill>
              </a:rPr>
              <a:t> Subsidies also reduce volatility brought on by harsh growing conditions and adverse weather.</a:t>
            </a:r>
          </a:p>
        </p:txBody>
      </p:sp>
      <p:pic>
        <p:nvPicPr>
          <p:cNvPr id="6" name="Picture 5"/>
          <p:cNvPicPr>
            <a:picLocks noChangeAspect="true"/>
          </p:cNvPicPr>
          <p:nvPr/>
        </p:nvPicPr>
        <p:blipFill>
          <a:blip r:embed="rId2" cstate="print"/>
          <a:stretch>
            <a:fillRect/>
          </a:stretch>
        </p:blipFill>
        <p:spPr>
          <a:xfrm>
            <a:off x="795528" y="1243584"/>
            <a:ext cx="4498848" cy="2542032"/>
          </a:xfrm>
          <a:prstGeom prst="rect">
            <a:avLst/>
          </a:prstGeom>
        </p:spPr>
      </p:pic>
    </p:spTree>
  </p:cSld>
  <p:clrMapOvr>
    <a:masterClrMapping/>
  </p:clrMapOvr>
</p:sld>
</file>

<file path=ppt/slides/slide7.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sp>
        <p:nvSpPr>
          <p:cNvPr id="5" name="TextBox 4"/>
          <p:cNvSpPr txBox="true"/>
          <p:nvPr/>
        </p:nvSpPr>
        <p:spPr>
          <a:xfrm>
            <a:off x="720000" y="720000"/>
            <a:ext cx="4296000" cy="5418000"/>
          </a:xfrm>
          <a:prstGeom prst="rect">
            <a:avLst/>
          </a:prstGeom>
          <a:noFill/>
        </p:spPr>
        <p:txBody>
          <a:bodyPr anchor="ctr" wrap="square" rtlCol="false">
            <a:spAutoFit/>
          </a:bodyPr>
          <a:lstStyle/>
          <a:p>
            <a:pPr>
              <a:spcAft>
                <a:spcPts val="1200"/>
              </a:spcAft>
            </a:pPr>
            <a:r>
              <a:rPr b="true" sz="4400">
                <a:solidFill>
                  <a:srgbClr val="CC1415"/>
                </a:solidFill>
              </a:rPr>
              <a:t>Companies</a:t>
            </a:r>
          </a:p>
        </p:txBody>
      </p:sp>
      <p:pic>
        <p:nvPicPr>
          <p:cNvPr id="6" name="Picture 5"/>
          <p:cNvPicPr>
            <a:picLocks noChangeAspect="true"/>
          </p:cNvPicPr>
          <p:nvPr/>
        </p:nvPicPr>
        <p:blipFill>
          <a:blip r:embed="rId2" cstate="print"/>
          <a:stretch>
            <a:fillRect/>
          </a:stretch>
        </p:blipFill>
        <p:spPr>
          <a:xfrm>
            <a:off x="6099048" y="969264"/>
            <a:ext cx="5733288" cy="4910328"/>
          </a:xfrm>
          <a:prstGeom prst="rect">
            <a:avLst/>
          </a:prstGeom>
        </p:spPr>
      </p:pic>
    </p:spTree>
  </p:cSld>
  <p:clrMapOvr>
    <a:masterClrMapping/>
  </p:clrMapOvr>
</p:sld>
</file>

<file path=ppt/slides/slide8.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360000" y="360000"/>
            <a:ext cx="6096000" cy="338400"/>
          </a:xfrm>
          <a:prstGeom prst="rect">
            <a:avLst/>
          </a:prstGeom>
          <a:noFill/>
        </p:spPr>
        <p:txBody>
          <a:bodyPr wrap="square" rtlCol="false">
            <a:spAutoFit/>
          </a:bodyPr>
          <a:lstStyle/>
          <a:p>
            <a:pPr algn="l"/>
            <a:r>
              <a:rPr sz="1600">
                <a:solidFill>
                  <a:srgbClr val="344054"/>
                </a:solidFill>
              </a:rPr>
              <a:t>IBISWorld | Soybean Farming in the US</a:t>
            </a:r>
          </a:p>
        </p:txBody>
      </p:sp>
      <p:sp>
        <p:nvSpPr>
          <p:cNvPr id="3" name="TextBox 2"/>
          <p:cNvSpPr txBox="true"/>
          <p:nvPr/>
        </p:nvSpPr>
        <p:spPr>
          <a:xfrm>
            <a:off x="360000" y="6120000"/>
            <a:ext cx="6096000" cy="338400"/>
          </a:xfrm>
          <a:prstGeom prst="rect">
            <a:avLst/>
          </a:prstGeom>
          <a:noFill/>
        </p:spPr>
        <p:txBody>
          <a:bodyPr wrap="square" rtlCol="false">
            <a:spAutoFit/>
          </a:bodyPr>
          <a:lstStyle/>
          <a:p>
            <a:pPr algn="l"/>
            <a:r>
              <a:rPr sz="1600">
                <a:solidFill>
                  <a:srgbClr val="344054"/>
                </a:solidFill>
              </a:rPr>
              <a:t>Industry Report</a:t>
            </a:r>
          </a:p>
        </p:txBody>
      </p:sp>
      <p:sp>
        <p:nvSpPr>
          <p:cNvPr id="4" name="TextBox 3"/>
          <p:cNvSpPr txBox="true"/>
          <p:nvPr/>
        </p:nvSpPr>
        <p:spPr>
          <a:xfrm>
            <a:off x="5760000" y="360000"/>
            <a:ext cx="6096000" cy="338400"/>
          </a:xfrm>
          <a:prstGeom prst="rect">
            <a:avLst/>
          </a:prstGeom>
          <a:noFill/>
        </p:spPr>
        <p:txBody>
          <a:bodyPr wrap="square" rtlCol="false">
            <a:spAutoFit/>
          </a:bodyPr>
          <a:lstStyle/>
          <a:p>
            <a:pPr algn="r"/>
            <a:r>
              <a:rPr sz="1600">
                <a:solidFill>
                  <a:srgbClr val="344054"/>
                </a:solidFill>
              </a:rPr>
              <a:t>Jan 2026</a:t>
            </a:r>
          </a:p>
        </p:txBody>
      </p:sp>
      <p:pic>
        <p:nvPicPr>
          <p:cNvPr id="5" name="Picture 4"/>
          <p:cNvPicPr>
            <a:picLocks noChangeAspect="true"/>
          </p:cNvPicPr>
          <p:nvPr/>
        </p:nvPicPr>
        <p:blipFill>
          <a:blip r:embed="rId2" cstate="print"/>
          <a:stretch>
            <a:fillRect/>
          </a:stretch>
        </p:blipFill>
        <p:spPr>
          <a:xfrm>
            <a:off x="795528" y="694944"/>
            <a:ext cx="4498848" cy="5394960"/>
          </a:xfrm>
          <a:prstGeom prst="rect">
            <a:avLst/>
          </a:prstGeom>
        </p:spPr>
      </p:pic>
      <p:sp>
        <p:nvSpPr>
          <p:cNvPr id="6" name="TextBox 5"/>
          <p:cNvSpPr txBox="true"/>
          <p:nvPr/>
        </p:nvSpPr>
        <p:spPr>
          <a:xfrm>
            <a:off x="6816000" y="720000"/>
            <a:ext cx="4296000" cy="5418000"/>
          </a:xfrm>
          <a:prstGeom prst="rect">
            <a:avLst/>
          </a:prstGeom>
          <a:noFill/>
        </p:spPr>
        <p:txBody>
          <a:bodyPr anchor="ctr" wrap="square" rtlCol="false">
            <a:spAutoFit/>
          </a:bodyPr>
          <a:lstStyle/>
          <a:p>
            <a:r>
              <a:rPr b="true" sz="4400">
                <a:solidFill>
                  <a:srgbClr val="CC1415"/>
                </a:solidFill>
              </a:rPr>
              <a:t>Industry Structure</a:t>
            </a:r>
          </a:p>
        </p:txBody>
      </p:sp>
    </p:spTree>
  </p:cSld>
  <p:clrMapOvr>
    <a:masterClrMapping/>
  </p:clrMapOvr>
</p:sld>
</file>

<file path=ppt/slides/slide9.xml><?xml version="1.0" encoding="utf-8"?>
<p:sld xmlns:r="http://schemas.openxmlformats.org/officeDocument/2006/relationships" xmlns:a="http://schemas.openxmlformats.org/drawingml/2006/main" xmlns:p="http://schemas.openxmlformats.org/presentationml/2006/main">
  <p:cSld>
    <p:spTree>
      <p:nvGrpSpPr>
        <p:cNvPr id="1" name=""/>
        <p:cNvGrpSpPr/>
        <p:nvPr/>
      </p:nvGrpSpPr>
      <p:grpSpPr>
        <a:xfrm>
          <a:off x="0" y="0"/>
          <a:ext cx="0" cy="0"/>
          <a:chOff x="0" y="0"/>
          <a:chExt cx="0" cy="0"/>
        </a:xfrm>
      </p:grpSpPr>
      <p:sp>
        <p:nvSpPr>
          <p:cNvPr id="2" name="TextBox 1"/>
          <p:cNvSpPr txBox="true"/>
          <p:nvPr/>
        </p:nvSpPr>
        <p:spPr>
          <a:xfrm>
            <a:off x="1078992" y="3172968"/>
            <a:ext cx="7315200" cy="2404872"/>
          </a:xfrm>
          <a:prstGeom prst="rect">
            <a:avLst/>
          </a:prstGeom>
          <a:noFill/>
        </p:spPr>
        <p:txBody>
          <a:bodyPr anchor="ctr" wrap="square" rtlCol="false">
            <a:spAutoFit/>
          </a:bodyPr>
          <a:lstStyle/>
          <a:p>
            <a:r>
              <a:rPr b="true" sz="6600">
                <a:solidFill>
                  <a:prstClr val="white"/>
                </a:solidFill>
              </a:rPr>
              <a:t>Thank You</a:t>
            </a:r>
            <a:br/>
            <a:br/>
            <a:r>
              <a:rPr b="true" sz="3200">
                <a:solidFill>
                  <a:prstClr val="white"/>
                </a:solidFill>
              </a:rPr>
              <a:t>Got Questions?</a:t>
            </a:r>
            <a:br/>
            <a:r>
              <a:rPr sz="2200">
                <a:solidFill>
                  <a:prstClr val="white"/>
                </a:solidFill>
              </a:rPr>
              <a:t>Call 1-800-330-3772 or email info@IBISWorld.com</a:t>
            </a:r>
          </a:p>
        </p:txBody>
      </p:sp>
      <p:sp>
        <p:nvSpPr>
          <p:cNvPr id="3" name="TextBox 2"/>
          <p:cNvSpPr txBox="true"/>
          <p:nvPr/>
        </p:nvSpPr>
        <p:spPr>
          <a:xfrm>
            <a:off x="5760000" y="6120000"/>
            <a:ext cx="6096000" cy="338400"/>
          </a:xfrm>
          <a:prstGeom prst="rect">
            <a:avLst/>
          </a:prstGeom>
          <a:noFill/>
        </p:spPr>
        <p:txBody>
          <a:bodyPr wrap="square" rtlCol="false">
            <a:spAutoFit/>
          </a:bodyPr>
          <a:lstStyle/>
          <a:p>
            <a:pPr algn="r"/>
            <a:r>
              <a:rPr sz="1600">
                <a:solidFill>
                  <a:srgbClr val="B4BBC1"/>
                </a:solidFill>
              </a:rPr>
              <a:t>US Industry Report</a:t>
            </a:r>
          </a:p>
        </p:txBody>
      </p:sp>
    </p:spTree>
  </p:cSld>
  <p:clrMapOvr>
    <a:masterClrMapping/>
  </p:clrMapOvr>
</p:sld>
</file>

<file path=ppt/theme/theme1.xml><?xml version="1.0" encoding="utf-8"?>
<a:theme xmlns:a="http://schemas.openxmlformats.org/drawingml/2006/main" name="IBISWorld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Application>Microsoft Office PowerPoint</Applicat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Gary Murphy</dc:creator>
  <cp:lastModifiedBy>Jamie Schauer</cp:lastModifiedBy>
  <dcterms:created xsi:type="dcterms:W3CDTF">2023-04-10T23:50:12Z</dcterms:created>
  <dcterms:modified xsi:type="dcterms:W3CDTF">2023-08-23T19:41:07Z</dcterms:modified>
</cp:coreProperties>
</file>